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sldIdLst>
    <p:sldId id="256" r:id="rId3"/>
    <p:sldId id="257" r:id="rId4"/>
    <p:sldId id="260" r:id="rId5"/>
    <p:sldId id="308" r:id="rId6"/>
    <p:sldId id="30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310" r:id="rId17"/>
    <p:sldId id="275" r:id="rId18"/>
    <p:sldId id="276" r:id="rId19"/>
    <p:sldId id="317" r:id="rId20"/>
    <p:sldId id="315" r:id="rId21"/>
    <p:sldId id="318" r:id="rId22"/>
    <p:sldId id="316" r:id="rId23"/>
    <p:sldId id="278" r:id="rId24"/>
    <p:sldId id="279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917" tIns="48463" rIns="96917" bIns="48463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143375" y="0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917" tIns="48463" rIns="96917" bIns="48463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D17A8E-0727-4F8F-B0DA-9D7DFB272DB7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0"/>
            <a:ext cx="4800600" cy="36004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9" cy="4319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6917" tIns="48463" rIns="96917" bIns="48463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917" tIns="48463" rIns="96917" bIns="48463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3" cy="479429"/>
          </a:xfrm>
          <a:prstGeom prst="rect">
            <a:avLst/>
          </a:prstGeom>
          <a:noFill/>
          <a:ln>
            <a:noFill/>
          </a:ln>
        </p:spPr>
        <p:txBody>
          <a:bodyPr vert="horz" wrap="square" lIns="96917" tIns="48463" rIns="96917" bIns="48463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1A59BAC-BE52-414B-AD53-9913442E6F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621EA-E057-439A-8E26-032C86B5CF61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D654A-C1D6-49BB-900B-4F63EA92BC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30CD24-6613-4724-8C10-5B907789E360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214D5-93DF-4416-A0D2-3A36E5D0FF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99884-456A-4B25-A17A-C502DC6654A3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69030D-F435-4196-AD84-F6FE1D431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D96914E5-83C4-4C75-B208-A8911F2BA356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79157B11-C828-48E5-B1FF-0D3BF0E2F4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EC0770B4-AB68-478B-8228-C25ABB95D07A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D389146C-3F55-479C-9E8E-808ACC6948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5DC67CF2-66AF-4F6F-8BBC-143D9475D8E1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CADA7739-7269-4292-8596-18AF087FE7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7977F051-0C1D-4E1E-B970-8FD267BCC4ED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14B57F7D-DAD3-4528-A5F4-B25B5985F4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298E0964-F1FA-4377-BCAC-5E6976A54E30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303D07BD-B0F4-4544-8090-00A94CAA80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23B3663E-EA8F-4BC7-9688-F29B463C7525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6E3B23EB-B8D3-4B7A-AA44-82F7709BCB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6A75D1D6-60E8-4B56-8460-7116EAE9ED4E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5C40652E-1621-4600-92D5-50F213AFB6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2BCBD3D1-5960-4412-8488-EE05BE985F15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9B10F837-08DD-4C89-9433-4D67F89CF0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A81028-CF24-4382-8925-608C5991880D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82F50-1A4E-4285-B4A4-A566A4DC678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E48640DF-7898-4834-BDCD-83B50D12B1C4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1DBA73A9-7444-4641-8D73-1E946461C9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4F3A9212-341D-4C8F-8B19-C6996E5503C3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2B1337DA-322D-4D5A-ADF0-5BCECCE547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9EE60D7A-AFC1-4F14-8496-26269D27C728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cs typeface="Arial"/>
              </a:defRPr>
            </a:lvl1pPr>
          </a:lstStyle>
          <a:p>
            <a:pPr lvl="0"/>
            <a:fld id="{9AD75F1F-3101-4B52-A865-CDFA0D7D0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5FC18-4119-41A8-AC62-1CDC4BB97D51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81D450-4820-43BC-BDE4-5E1D0AD40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57412-6DBF-4951-A64F-7B127D678680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EB7359-87F3-4854-94AF-FEF58C0607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108F1-E8D1-4C92-9943-A3E30ED72E67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42CFD-FFA9-4C6E-A389-9F610A3E72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C8361C-D6DD-4AE7-87D3-1E273E2B3B59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18D434-E035-4CB5-BF77-296EFDCC28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9B6CF-7ECD-4254-9D3B-C712EB26F545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1E5C70-FFC1-4CA3-B2DA-539DA7A4D9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10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6EC4-E126-458F-ACEE-0A6D2EB3D557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E6BDB-2A9C-4B01-8F5B-E4B97D088F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A04EA4-86BC-4D7C-A070-61664EB68401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D49A9E-E35A-4337-AFDC-37632380B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BCE45BE-E497-45CF-ABFE-DB6AD8BAFFF3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1480274-FDD9-4C90-9B2D-E7E1E7443B3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004BA10-3311-4935-A625-61314D5B94D7}" type="datetime1">
              <a:rPr lang="en-US"/>
              <a:pPr lvl="0"/>
              <a:t>11/19/2015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EEB9067-05A1-4109-AD8A-DC1DCBB6F3E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imgres?num=10&amp;hl=en&amp;biw=1024&amp;bih=546&amp;tbm=isch&amp;tbnid=DHWIZi0RtAUcBM:&amp;imgrefurl=http://www.datower.com/en/cooling-water-problems/scale-corrosion.html&amp;docid=qUqnC3PM_paCGM&amp;imgurl=http://www.datower.com/tl_files/images/bg-kalk-korrosion.jpg&amp;w=960&amp;h=480&amp;ei=vzViUJawK4a88wTIs4GIBw&amp;zoom=1&amp;iact=hc&amp;vpx=507&amp;vpy=190&amp;dur=1203&amp;hovh=159&amp;hovw=318&amp;tx=197&amp;ty=64&amp;sig=104764925624251972460&amp;page=3&amp;tbnh=98&amp;tbnw=195&amp;start=23&amp;ndsp=12&amp;ved=1t:429,r:2,s:23,i:16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num=10&amp;hl=en&amp;biw=1024&amp;bih=546&amp;tbm=isch&amp;tbnid=_sfSSdb7yLwzyM:&amp;imgrefurl=http://www.datower.com/en/cooling-water-problems/biofilm-legionella.html&amp;docid=uEO7UyQm0qn0nM&amp;imgurl=http://www.datower.com/tl_files/images/bg-biofilm-legionellen.jpg&amp;w=960&amp;h=480&amp;ei=vzViUJawK4a88wTIs4GIBw&amp;zoom=1&amp;iact=hc&amp;vpx=551&amp;vpy=2&amp;dur=3078&amp;hovh=159&amp;hovw=318&amp;tx=234&amp;ty=79&amp;sig=104764925624251972460&amp;page=1&amp;tbnh=99&amp;tbnw=197&amp;start=0&amp;ndsp=10&amp;ved=1t:429,r:8,s:0,i:99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num=10&amp;hl=en&amp;biw=1024&amp;bih=546&amp;tbm=isch&amp;tbnid=0ixEzgr8wSpcNM:&amp;imgrefurl=http://www.facebook.com/MerusHQ&amp;docid=_qjPjRcXUxZ0JM&amp;imgurl=http://sphotos-a.xx.fbcdn.net/hphotos-ash3/c101.0.403.403/p403x403/528057_10151051447988790_922741908_n.jpg&amp;w=403&amp;h=403&amp;ei=vzViUJawK4a88wTIs4GIBw&amp;zoom=1&amp;iact=hc&amp;vpx=413&amp;vpy=10&amp;dur=3343&amp;hovh=225&amp;hovw=225&amp;tx=119&amp;ty=147&amp;sig=104764925624251972460&amp;page=1&amp;tbnh=160&amp;tbnw=148&amp;start=0&amp;ndsp=10&amp;ved=1t:429,r:7,s:0,i: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0" y="0"/>
            <a:ext cx="9144000" cy="1323978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4848221" y="2533646"/>
            <a:ext cx="4219571" cy="95410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Ei</a:t>
            </a:r>
            <a:r>
              <a:rPr lang="en-US" sz="28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 Cooling Tower Blowdown Initiative</a:t>
            </a:r>
            <a:endParaRPr lang="en-US" sz="28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4775490" y="1372825"/>
            <a:ext cx="3886200" cy="1089022"/>
          </a:xfrm>
        </p:spPr>
        <p:txBody>
          <a:bodyPr anchorCtr="0"/>
          <a:lstStyle/>
          <a:p>
            <a:pPr lvl="0" algn="l"/>
            <a:r>
              <a:rPr lang="en-US" sz="6000" b="1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</a:rPr>
              <a:t>WELCOME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622" y="1600200"/>
            <a:ext cx="3124203" cy="2324103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sp>
        <p:nvSpPr>
          <p:cNvPr id="6" name="TextBox 9"/>
          <p:cNvSpPr txBox="1"/>
          <p:nvPr/>
        </p:nvSpPr>
        <p:spPr>
          <a:xfrm>
            <a:off x="114300" y="152403"/>
            <a:ext cx="8801100" cy="7080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u="none" strike="noStrike" kern="0" cap="none" spc="0" baseline="0" dirty="0">
                <a:solidFill>
                  <a:srgbClr val="17375E"/>
                </a:solidFill>
                <a:uFillTx/>
                <a:latin typeface="Calibri"/>
              </a:rPr>
              <a:t>Save </a:t>
            </a:r>
            <a:r>
              <a:rPr lang="en-US" sz="4000" b="1" i="1" kern="0" dirty="0" smtClean="0">
                <a:solidFill>
                  <a:srgbClr val="17375E"/>
                </a:solidFill>
                <a:latin typeface="Calibri"/>
              </a:rPr>
              <a:t>America</a:t>
            </a:r>
            <a:r>
              <a:rPr lang="en-US" sz="4000" b="1" i="1" u="none" strike="noStrike" kern="0" cap="none" spc="0" baseline="0" dirty="0" smtClean="0">
                <a:solidFill>
                  <a:srgbClr val="17375E"/>
                </a:solidFill>
                <a:uFillTx/>
                <a:latin typeface="Calibri"/>
              </a:rPr>
              <a:t> </a:t>
            </a:r>
            <a:r>
              <a:rPr lang="en-US" sz="4000" b="1" i="1" u="none" strike="noStrike" kern="0" cap="none" spc="0" baseline="0" dirty="0">
                <a:solidFill>
                  <a:srgbClr val="17375E"/>
                </a:solidFill>
                <a:uFillTx/>
                <a:latin typeface="Calibri"/>
              </a:rPr>
              <a:t>Water</a:t>
            </a:r>
            <a:endParaRPr lang="en-US" sz="40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6803" y="4371975"/>
            <a:ext cx="7334246" cy="2190746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</p:pic>
      <p:pic>
        <p:nvPicPr>
          <p:cNvPr id="8" name="Picture 12" descr="C:\Users\Gordon\AppData\Local\Microsoft\Windows\Temporary Internet Files\Content.IE5\B4TYBBFJ\MC900303675[1]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86400" y="4648196"/>
            <a:ext cx="1212851" cy="121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61996"/>
            <a:ext cx="769620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Traditional Chemical Treatment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 descr="Chemical Trea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3"/>
            <a:ext cx="9144000" cy="510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609603"/>
            <a:ext cx="4987344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Typical Chemicals Used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7821" y="1371600"/>
            <a:ext cx="5848346" cy="484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914400"/>
            <a:ext cx="7619996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Traditional Chemical Treatment Wastes Water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8490" y="1904996"/>
            <a:ext cx="7507306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As the water evaporates,</a:t>
            </a:r>
            <a:r>
              <a:rPr lang="en-US" sz="2400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the chemicals are left behind.</a:t>
            </a:r>
            <a:endParaRPr lang="en-US" sz="240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To keep the chemicals in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effective</a:t>
            </a: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 balance,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w</a:t>
            </a: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ater </a:t>
            </a: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must be drained and </a:t>
            </a: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more </a:t>
            </a: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water brought </a:t>
            </a: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in.</a:t>
            </a: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This “blowdown” can be 10 to 35 percent of water </a:t>
            </a:r>
            <a:r>
              <a:rPr lang="en-US" sz="240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consumed.</a:t>
            </a: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Water and sewer costs for this “blowdown” can be significant!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1371600"/>
            <a:ext cx="7239003" cy="2677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    Dan Duke, founder of WCTI, discovered  in 2000 if you use a super softener to remove the hardness(calcium and magnesium) down to a </a:t>
            </a:r>
            <a:r>
              <a:rPr lang="en-US" sz="2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gnat’s 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hair,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    Mother Nature will </a:t>
            </a:r>
            <a:r>
              <a:rPr lang="en-US" sz="2400" b="1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give you</a:t>
            </a:r>
            <a:r>
              <a:rPr lang="en-US" sz="2400" b="1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</a:t>
            </a: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corrosion and bio-fouling  protection, for free!  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2" descr="http://ts4.mm.bing.net/th?id=H.4708582224625955&amp;pid=1.7&amp;w=250&amp;h=184&amp;c=7&amp;rs=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4190996"/>
            <a:ext cx="2381253" cy="17526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" y="685800"/>
            <a:ext cx="8229600" cy="5478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WCTI Methodology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 smtClean="0">
                <a:solidFill>
                  <a:srgbClr val="000000"/>
                </a:solidFill>
              </a:rPr>
              <a:t>1. High </a:t>
            </a:r>
            <a:r>
              <a:rPr lang="en-US" dirty="0">
                <a:solidFill>
                  <a:srgbClr val="000000"/>
                </a:solidFill>
              </a:rPr>
              <a:t>Efficiency Softener (HES) uses sodium (Na) zeolite resin to eliminate the </a:t>
            </a:r>
            <a:r>
              <a:rPr lang="en-US" dirty="0" smtClean="0">
                <a:solidFill>
                  <a:srgbClr val="000000"/>
                </a:solidFill>
              </a:rPr>
              <a:t>hardness(Ca and Mg) </a:t>
            </a:r>
            <a:r>
              <a:rPr lang="en-US" dirty="0">
                <a:solidFill>
                  <a:srgbClr val="000000"/>
                </a:solidFill>
              </a:rPr>
              <a:t>in the tower supply </a:t>
            </a:r>
            <a:r>
              <a:rPr lang="en-US" dirty="0" smtClean="0">
                <a:solidFill>
                  <a:srgbClr val="000000"/>
                </a:solidFill>
              </a:rPr>
              <a:t>water.</a:t>
            </a:r>
            <a:endParaRPr lang="en-US" dirty="0">
              <a:solidFill>
                <a:srgbClr val="000000"/>
              </a:solidFill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2. Resin absorbs Ca and Mg and exchanges with Na for a one-to-one exchange.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Naturally occurring pH climbs to &gt;9.3 &lt; 10.0 and along with the high TDS(total dissolved solids) prevents biological growth.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3. Silica is naturally polymerized with the increased pH and high TDS in the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absence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of </a:t>
            </a:r>
            <a:r>
              <a:rPr lang="en-US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hardness.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4. The resulting NaSiO2, sodium silicate, is considered an excellent corrosion inhibitor and is naturally formed under WCTI conditions.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RESULTS</a:t>
            </a:r>
            <a:r>
              <a:rPr lang="en-US" sz="2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US" sz="2000" b="1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NO </a:t>
            </a:r>
            <a:r>
              <a:rPr lang="en-US" sz="2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scale and </a:t>
            </a:r>
            <a:r>
              <a:rPr lang="en-US" sz="2000" b="1" kern="0" dirty="0" smtClean="0">
                <a:solidFill>
                  <a:srgbClr val="000000"/>
                </a:solidFill>
                <a:latin typeface="Calibri"/>
              </a:rPr>
              <a:t>effective control of corrosion and </a:t>
            </a:r>
            <a:r>
              <a:rPr lang="en-US" sz="2000" b="1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biological </a:t>
            </a:r>
            <a:r>
              <a:rPr lang="en-US" sz="2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growth – eliminates the need for chemical additives and blowdown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828800" y="2743200"/>
            <a:ext cx="5715000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SILICA BASED TECHNOLOGY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2435" y="463545"/>
            <a:ext cx="8239128" cy="61674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6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25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828800" y="2743200"/>
            <a:ext cx="5715000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SIMPLE EQUIPMENT SET-UPS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63545"/>
            <a:ext cx="4972050" cy="6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804864"/>
            <a:ext cx="8035920" cy="60197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8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4616" y="1066803"/>
            <a:ext cx="6291264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3" y="1904996"/>
            <a:ext cx="3906838" cy="2705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1943100" y="1582734"/>
            <a:ext cx="5257800" cy="37687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9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RPA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41031">
            <a:off x="-98374" y="1642731"/>
            <a:ext cx="4686300" cy="353943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Daily Emailed Status Reports on Critical plant control requirements such </a:t>
            </a: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as: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Water use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Pressure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Regeneration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en-US" sz="28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Power failure alarm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00400" y="1066800"/>
            <a:ext cx="5353050" cy="469454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57200" y="0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prstClr val="white"/>
                </a:solidFill>
              </a:rPr>
              <a:t>RPA Supports Your Water &amp; Asset </a:t>
            </a:r>
            <a:r>
              <a:rPr lang="en-US" sz="3200" b="1" i="1" dirty="0" smtClean="0">
                <a:solidFill>
                  <a:prstClr val="white"/>
                </a:solidFill>
              </a:rPr>
              <a:t>Management</a:t>
            </a:r>
            <a:r>
              <a:rPr lang="en-US" sz="2800" b="1" i="1" dirty="0" smtClean="0">
                <a:solidFill>
                  <a:prstClr val="white"/>
                </a:solidFill>
              </a:rPr>
              <a:t> </a:t>
            </a:r>
            <a:endParaRPr lang="en-US" sz="2800" b="1" i="1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799"/>
            <a:ext cx="1295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C31DB3-6C75-4586-894C-979650D938A4}" type="slidenum">
              <a:rPr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198" y="656822"/>
            <a:ext cx="746760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 err="1" smtClean="0">
                <a:solidFill>
                  <a:srgbClr val="000000"/>
                </a:solidFill>
                <a:latin typeface="Calibri" pitchFamily="34"/>
                <a:cs typeface="Arial"/>
              </a:rPr>
              <a:t>Ei</a:t>
            </a:r>
            <a:r>
              <a:rPr lang="en-US" sz="40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 Water Use &amp; Toxicity Platform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 err="1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Ei</a:t>
            </a:r>
            <a:r>
              <a:rPr lang="en-US" sz="3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Cooling Tower Blowdown Initiative</a:t>
            </a: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198" y="2459865"/>
            <a:ext cx="4686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Ei</a:t>
            </a:r>
            <a:r>
              <a:rPr lang="en-US" sz="2000" dirty="0" smtClean="0"/>
              <a:t> team visited the WCTI installation at the Verizon data center in Tampa, Florida on May 22, 2013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a strategic partner, </a:t>
            </a:r>
            <a:r>
              <a:rPr lang="en-US" sz="2000" dirty="0" err="1" smtClean="0"/>
              <a:t>Ei</a:t>
            </a:r>
            <a:r>
              <a:rPr lang="en-US" sz="2000" dirty="0" smtClean="0"/>
              <a:t> introduced WCTI to prospects including: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Georgia World Congress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Hartsfield-Jackson </a:t>
            </a:r>
            <a:r>
              <a:rPr lang="en-US" sz="2000" dirty="0" smtClean="0"/>
              <a:t>Atlanta International </a:t>
            </a:r>
            <a:r>
              <a:rPr lang="en-US" sz="2000" dirty="0" smtClean="0"/>
              <a:t>Airport.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1" y="2580919"/>
            <a:ext cx="3322749" cy="2741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/>
          <p:nvPr/>
        </p:nvSpPr>
        <p:spPr>
          <a:xfrm>
            <a:off x="152403" y="2077692"/>
            <a:ext cx="8915400" cy="38472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 dirty="0" smtClean="0">
                <a:solidFill>
                  <a:srgbClr val="000000"/>
                </a:solidFill>
                <a:latin typeface="Calibri"/>
              </a:rPr>
              <a:t>Benefits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WCTI</a:t>
            </a:r>
            <a:r>
              <a:rPr lang="en-US" sz="4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 Technology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 baseline="0" dirty="0" smtClean="0">
                <a:solidFill>
                  <a:srgbClr val="000000"/>
                </a:solidFill>
                <a:latin typeface="Calibri"/>
              </a:rPr>
              <a:t>Equipment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none" spc="0" dirty="0" smtClean="0">
                <a:solidFill>
                  <a:srgbClr val="000000"/>
                </a:solidFill>
                <a:uFillTx/>
                <a:latin typeface="Calibri"/>
              </a:rPr>
              <a:t>The World’s Busiest Airport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kern="0" baseline="0" dirty="0" smtClean="0">
                <a:solidFill>
                  <a:srgbClr val="000000"/>
                </a:solidFill>
                <a:latin typeface="Calibri"/>
              </a:rPr>
              <a:t>Q&amp;A</a:t>
            </a:r>
            <a:endParaRPr lang="en-US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409703" y="457200"/>
            <a:ext cx="6134096" cy="1036262"/>
          </a:xfrm>
        </p:spPr>
        <p:txBody>
          <a:bodyPr/>
          <a:lstStyle/>
          <a:p>
            <a:pPr lvl="0"/>
            <a:r>
              <a:rPr lang="en-US" sz="6000" b="1">
                <a:solidFill>
                  <a:srgbClr val="9BBB59"/>
                </a:solidFill>
                <a:effectLst>
                  <a:outerShdw dist="50803" dir="7500142">
                    <a:srgbClr val="000000"/>
                  </a:outerShdw>
                </a:effectLst>
              </a:rPr>
              <a:t>AGENDA</a:t>
            </a:r>
          </a:p>
        </p:txBody>
      </p:sp>
      <p:sp>
        <p:nvSpPr>
          <p:cNvPr id="4" name="Rectangle 4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914400"/>
            <a:ext cx="7467603" cy="5447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World’s Busiest Airport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Preliminary Numbers &amp; Assumptions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Two Chiller Plants: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10,000 tons &amp; 16,500 tons</a:t>
            </a:r>
          </a:p>
          <a:p>
            <a:pPr marL="342900" lvl="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Average Annual Load Factor: 20%</a:t>
            </a:r>
          </a:p>
          <a:p>
            <a:pPr marL="342900" lvl="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Water &amp; Sewer Source: City of Atlanta</a:t>
            </a:r>
          </a:p>
          <a:p>
            <a:pPr marL="342900" lvl="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Water/Sewer Cost is $28 per 1000 gallons</a:t>
            </a:r>
          </a:p>
          <a:p>
            <a:pPr marL="342900" lvl="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Cooling Water Treatment: Chemical</a:t>
            </a:r>
            <a:endParaRPr lang="en-US" sz="3200" dirty="0" smtClea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914400"/>
            <a:ext cx="7467603" cy="70173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World’s Busiest Airport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kern="0" dirty="0" smtClea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Preliminary Analysis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0" cap="none" spc="0" baseline="0" dirty="0" smtClean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Save 7 to 10 million gallons of water each year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i="1" dirty="0" smtClea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Save $185,000 to $250,000 per year in water/sewer cost</a:t>
            </a:r>
          </a:p>
          <a:p>
            <a:pPr marL="342900" lvl="0" indent="-34290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kern="0" dirty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1" dirty="0" smtClea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i="1" dirty="0" smtClea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1066803"/>
            <a:ext cx="7696203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No Other Method Saves As Much Water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 descr="http://familynumber1.com/wp-content/uploads/2011/04/turn-off-fauc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09803" y="1828800"/>
            <a:ext cx="4762496" cy="426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3" y="609603"/>
            <a:ext cx="830579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Return On Investment is </a:t>
            </a:r>
            <a:r>
              <a:rPr lang="en-US" sz="24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Fast</a:t>
            </a:r>
            <a:endParaRPr lang="en-US" sz="2400" b="0" i="1" u="none" strike="noStrike" kern="0" cap="none" spc="0" baseline="0" dirty="0" smtClean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6 – 24 Months</a:t>
            </a:r>
            <a:endParaRPr lang="en-US" sz="2400" b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 descr="http://i973.photobucket.com/albums/ae215/r-enterprise/MoneySt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904996"/>
            <a:ext cx="9144000" cy="495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198" y="1132765"/>
            <a:ext cx="7467603" cy="4770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kern="0" dirty="0">
                <a:solidFill>
                  <a:srgbClr val="000000"/>
                </a:solidFill>
                <a:latin typeface="Calibri" pitchFamily="34"/>
                <a:cs typeface="Arial"/>
              </a:rPr>
              <a:t>WCTI </a:t>
            </a:r>
            <a:r>
              <a:rPr lang="en-US" sz="36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technology…it’s Nature’s Way.</a:t>
            </a:r>
          </a:p>
          <a:p>
            <a:pPr marL="342900" indent="-34290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kern="0" dirty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rgbClr val="000000"/>
                </a:solidFill>
                <a:latin typeface="Calibri" pitchFamily="34"/>
                <a:cs typeface="Arial"/>
              </a:rPr>
              <a:t>WCTI technology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Calibri" pitchFamily="34"/>
                <a:cs typeface="Arial"/>
              </a:rPr>
              <a:t>s</a:t>
            </a:r>
            <a:r>
              <a:rPr lang="en-US" sz="36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aves </a:t>
            </a:r>
            <a:r>
              <a:rPr lang="en-US" sz="3600" u="sng" dirty="0">
                <a:solidFill>
                  <a:srgbClr val="000000"/>
                </a:solidFill>
                <a:latin typeface="Calibri" pitchFamily="34"/>
                <a:cs typeface="Arial"/>
              </a:rPr>
              <a:t>m</a:t>
            </a:r>
            <a:r>
              <a:rPr lang="en-US" sz="36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ore </a:t>
            </a:r>
            <a:r>
              <a:rPr lang="en-US" sz="3600" u="sng" dirty="0">
                <a:solidFill>
                  <a:srgbClr val="000000"/>
                </a:solidFill>
                <a:latin typeface="Calibri" pitchFamily="34"/>
                <a:cs typeface="Arial"/>
              </a:rPr>
              <a:t>w</a:t>
            </a:r>
            <a:r>
              <a:rPr lang="en-US" sz="36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ater </a:t>
            </a:r>
            <a:r>
              <a:rPr lang="en-US" sz="3600" dirty="0">
                <a:solidFill>
                  <a:srgbClr val="000000"/>
                </a:solidFill>
                <a:latin typeface="Calibri" pitchFamily="34"/>
                <a:cs typeface="Arial"/>
              </a:rPr>
              <a:t>a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nd </a:t>
            </a:r>
            <a:r>
              <a:rPr lang="en-US" sz="3600" u="sng" dirty="0">
                <a:solidFill>
                  <a:srgbClr val="000000"/>
                </a:solidFill>
                <a:latin typeface="Calibri" pitchFamily="34"/>
                <a:cs typeface="Arial"/>
              </a:rPr>
              <a:t>m</a:t>
            </a:r>
            <a:r>
              <a:rPr lang="en-US" sz="36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ore </a:t>
            </a:r>
            <a:r>
              <a:rPr lang="en-US" sz="3600" u="sng" dirty="0">
                <a:solidFill>
                  <a:srgbClr val="000000"/>
                </a:solidFill>
                <a:latin typeface="Calibri" pitchFamily="34"/>
                <a:cs typeface="Arial"/>
              </a:rPr>
              <a:t>m</a:t>
            </a:r>
            <a:r>
              <a:rPr lang="en-US" sz="3600" b="0" i="0" u="sng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oney </a:t>
            </a:r>
            <a:r>
              <a:rPr lang="en-US" sz="3600" dirty="0">
                <a:solidFill>
                  <a:srgbClr val="000000"/>
                </a:solidFill>
                <a:latin typeface="Calibri" pitchFamily="34"/>
                <a:cs typeface="Arial"/>
              </a:rPr>
              <a:t>t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han any </a:t>
            </a:r>
            <a:r>
              <a:rPr lang="en-US" sz="3600" dirty="0" smtClean="0">
                <a:solidFill>
                  <a:srgbClr val="000000"/>
                </a:solidFill>
                <a:latin typeface="Calibri" pitchFamily="34"/>
                <a:cs typeface="Arial"/>
              </a:rPr>
              <a:t>o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ther </a:t>
            </a:r>
            <a:r>
              <a:rPr lang="en-US" sz="3600" dirty="0" smtClean="0">
                <a:solidFill>
                  <a:srgbClr val="000000"/>
                </a:solidFill>
                <a:latin typeface="Calibri" pitchFamily="34"/>
                <a:cs typeface="Arial"/>
              </a:rPr>
              <a:t>m</a:t>
            </a: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ethod.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dirty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It Is Double Green™.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914400"/>
            <a:ext cx="7467603" cy="4585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Calibri" pitchFamily="34"/>
                <a:cs typeface="Arial"/>
              </a:rPr>
              <a:t>Eliminates blowdown and the constant chemical </a:t>
            </a:r>
            <a:r>
              <a:rPr lang="en-US" sz="4000" dirty="0">
                <a:solidFill>
                  <a:srgbClr val="000000"/>
                </a:solidFill>
                <a:latin typeface="Calibri" pitchFamily="34"/>
                <a:cs typeface="Arial"/>
              </a:rPr>
              <a:t>d</a:t>
            </a:r>
            <a:r>
              <a:rPr lang="en-US" sz="4000" dirty="0" smtClean="0">
                <a:solidFill>
                  <a:srgbClr val="000000"/>
                </a:solidFill>
                <a:latin typeface="Calibri" pitchFamily="34"/>
                <a:cs typeface="Arial"/>
              </a:rPr>
              <a:t>ischarge </a:t>
            </a:r>
            <a:r>
              <a:rPr lang="en-US" sz="4000" dirty="0">
                <a:solidFill>
                  <a:srgbClr val="000000"/>
                </a:solidFill>
                <a:latin typeface="Calibri" pitchFamily="34"/>
                <a:cs typeface="Arial"/>
              </a:rPr>
              <a:t>t</a:t>
            </a:r>
            <a:r>
              <a:rPr lang="en-US" sz="4000" dirty="0" smtClean="0">
                <a:solidFill>
                  <a:srgbClr val="000000"/>
                </a:solidFill>
                <a:latin typeface="Calibri" pitchFamily="34"/>
                <a:cs typeface="Arial"/>
              </a:rPr>
              <a:t>oo!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smtClean="0">
                <a:solidFill>
                  <a:srgbClr val="000000"/>
                </a:solidFill>
                <a:latin typeface="Calibri" pitchFamily="34"/>
                <a:cs typeface="Arial"/>
              </a:rPr>
              <a:t>Clients include Apple, Boeing,  Microsoft , Universal Studios and Verizon.</a:t>
            </a: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914400"/>
            <a:ext cx="7467603" cy="513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Additional Benefits</a:t>
            </a: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Fast</a:t>
            </a:r>
            <a:r>
              <a:rPr lang="en-US" sz="4400" i="1" dirty="0" smtClean="0">
                <a:solidFill>
                  <a:srgbClr val="000000"/>
                </a:solidFill>
                <a:latin typeface="Calibri" pitchFamily="34"/>
                <a:cs typeface="Arial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ROI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Retrofits</a:t>
            </a:r>
            <a:r>
              <a:rPr lang="en-US" sz="4400" b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are </a:t>
            </a: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e</a:t>
            </a:r>
            <a:r>
              <a:rPr lang="en-US" sz="4400" b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asy.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LEED points </a:t>
            </a:r>
            <a:r>
              <a:rPr lang="en-US" sz="4400" dirty="0">
                <a:solidFill>
                  <a:srgbClr val="000000"/>
                </a:solidFill>
                <a:latin typeface="Calibri" pitchFamily="34"/>
                <a:cs typeface="Arial"/>
              </a:rPr>
              <a:t>a</a:t>
            </a: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re </a:t>
            </a: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a</a:t>
            </a: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vailable.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Works with </a:t>
            </a:r>
            <a:r>
              <a:rPr lang="en-US" sz="4400" dirty="0">
                <a:solidFill>
                  <a:srgbClr val="000000"/>
                </a:solidFill>
                <a:latin typeface="Calibri" pitchFamily="34"/>
                <a:cs typeface="Arial"/>
              </a:rPr>
              <a:t>w</a:t>
            </a:r>
            <a:r>
              <a:rPr lang="en-US" sz="4400" b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ell </a:t>
            </a: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w</a:t>
            </a:r>
            <a:r>
              <a:rPr lang="en-US" sz="4400" b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ater.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Works with </a:t>
            </a:r>
            <a:r>
              <a:rPr lang="en-US" sz="4400" dirty="0">
                <a:solidFill>
                  <a:srgbClr val="000000"/>
                </a:solidFill>
                <a:latin typeface="Calibri" pitchFamily="34"/>
                <a:cs typeface="Arial"/>
              </a:rPr>
              <a:t>g</a:t>
            </a: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ray </a:t>
            </a:r>
            <a:r>
              <a:rPr lang="en-US" sz="4400" dirty="0" smtClean="0">
                <a:solidFill>
                  <a:srgbClr val="000000"/>
                </a:solidFill>
                <a:latin typeface="Calibri" pitchFamily="34"/>
                <a:cs typeface="Arial"/>
              </a:rPr>
              <a:t>w</a:t>
            </a:r>
            <a:r>
              <a:rPr lang="en-US" sz="4400" baseline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ater.</a:t>
            </a:r>
            <a:endParaRPr lang="en-US" sz="4400" b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803" y="990596"/>
            <a:ext cx="472439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Evaporative Cooling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 descr="http://4.bp.blogspot.com/_saYjN2-6zrM/TIuF3EOGZJI/AAAAAAAACVY/v5QzSGO_HQ8/s1600/r's+co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1828800"/>
            <a:ext cx="3438528" cy="44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803" y="990596"/>
            <a:ext cx="4724393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Evaporative Cooling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 descr="http://www.energystar.gov/ia/business/Web_art/EPA-BUM-HVAC_9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5603" y="2286000"/>
            <a:ext cx="3438528" cy="278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1996" y="838203"/>
            <a:ext cx="7619996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Machines Hate </a:t>
            </a:r>
            <a:r>
              <a:rPr lang="en-US" sz="36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Tap</a:t>
            </a:r>
            <a:r>
              <a:rPr lang="en-US" sz="36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 </a:t>
            </a:r>
            <a:r>
              <a:rPr lang="en-US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Water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Picture 2" descr="http://ts3.mm.bing.net/th?id=H.4774204983150182&amp;pid=1.7&amp;w=342&amp;h=188&amp;c=7&amp;rs=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00" y="1828800"/>
            <a:ext cx="5257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3" y="719139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Water Must Be </a:t>
            </a:r>
            <a:r>
              <a:rPr lang="en-US" sz="3600" kern="0" dirty="0" smtClean="0">
                <a:solidFill>
                  <a:srgbClr val="000000"/>
                </a:solidFill>
                <a:latin typeface="Calibri" pitchFamily="34"/>
                <a:cs typeface="Arial"/>
              </a:rPr>
              <a:t>Treated to Prevent </a:t>
            </a:r>
            <a:r>
              <a:rPr lang="en-US" sz="36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Scale</a:t>
            </a:r>
            <a:r>
              <a:rPr lang="en-US" sz="36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, Corrosion &amp; Bio-fouling</a:t>
            </a:r>
            <a:endParaRPr lang="en-US" sz="36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9144000" cy="404814"/>
          </a:xfrm>
          <a:prstGeom prst="rect">
            <a:avLst/>
          </a:prstGeom>
          <a:gradFill>
            <a:gsLst>
              <a:gs pos="0">
                <a:srgbClr val="156B13"/>
              </a:gs>
              <a:gs pos="100000">
                <a:srgbClr val="9CB86E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" y="-58741"/>
            <a:ext cx="5755102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1" dirty="0" err="1" smtClean="0">
                <a:solidFill>
                  <a:srgbClr val="17375E"/>
                </a:solidFill>
                <a:latin typeface="Calibri"/>
              </a:rPr>
              <a:t>Ei</a:t>
            </a:r>
            <a:r>
              <a:rPr lang="en-US" sz="2800" b="1" i="1" dirty="0" smtClean="0">
                <a:solidFill>
                  <a:srgbClr val="17375E"/>
                </a:solidFill>
                <a:latin typeface="Calibri"/>
              </a:rPr>
              <a:t> Cooling Tower Blowdown Initiative</a:t>
            </a:r>
            <a:endParaRPr lang="en-US" sz="2800" b="1" i="1" u="none" strike="noStrike" kern="1200" cap="none" spc="0" baseline="0" dirty="0">
              <a:solidFill>
                <a:srgbClr val="17375E"/>
              </a:solidFill>
              <a:uFillTx/>
              <a:latin typeface="Calibri"/>
            </a:endParaRPr>
          </a:p>
        </p:txBody>
      </p:sp>
      <p:pic>
        <p:nvPicPr>
          <p:cNvPr id="5" name="rg_hi" descr="https://encrypted-tbn0.gstatic.com/images?q=tbn:ANd9GcS1tV9Wn68wbRp5Y5TaOUtTmMUnBibaUp9jnLl1xVWrwuvQRTf9t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3" y="2362196"/>
            <a:ext cx="3028949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g_hi" descr="https://encrypted-tbn0.gstatic.com/images?q=tbn:ANd9GcSNJxthA-6icAdiukSvtdpgVXiGfizOmWJwPiU4W8fK78_6Z2dOv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6596" y="419099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g_hi" descr="https://encrypted-tbn2.gstatic.com/images?q=tbn:ANd9GcQpeT1i_mrpNnSrL3DTwHu-0wnSQQIJ2gwaYRvH697KKo3Y-Jb3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00600" y="2362196"/>
            <a:ext cx="3028949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5606618"/>
            <a:ext cx="1005446" cy="125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302853</TotalTime>
  <Words>628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2_Office Theme</vt:lpstr>
      <vt:lpstr>WELCOME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WAM</dc:creator>
  <cp:lastModifiedBy>HollyElmore</cp:lastModifiedBy>
  <cp:revision>133</cp:revision>
  <cp:lastPrinted>2010-04-05T22:25:57Z</cp:lastPrinted>
  <dcterms:created xsi:type="dcterms:W3CDTF">2010-03-22T18:57:24Z</dcterms:created>
  <dcterms:modified xsi:type="dcterms:W3CDTF">2015-11-21T05:11:07Z</dcterms:modified>
</cp:coreProperties>
</file>