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277" r:id="rId5"/>
    <p:sldId id="299" r:id="rId6"/>
    <p:sldId id="300" r:id="rId7"/>
    <p:sldId id="284" r:id="rId8"/>
    <p:sldId id="262" r:id="rId9"/>
    <p:sldId id="294" r:id="rId10"/>
    <p:sldId id="296" r:id="rId11"/>
    <p:sldId id="297" r:id="rId12"/>
    <p:sldId id="301" r:id="rId13"/>
    <p:sldId id="302" r:id="rId14"/>
  </p:sldIdLst>
  <p:sldSz cx="9144000" cy="6858000" type="screen4x3"/>
  <p:notesSz cx="7772400" cy="10515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937"/>
    <a:srgbClr val="538022"/>
    <a:srgbClr val="4C6978"/>
    <a:srgbClr val="4C5A78"/>
    <a:srgbClr val="FF9900"/>
    <a:srgbClr val="E1E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82" autoAdjust="0"/>
    <p:restoredTop sz="87744" autoAdjust="0"/>
  </p:normalViewPr>
  <p:slideViewPr>
    <p:cSldViewPr snapToGrid="0">
      <p:cViewPr>
        <p:scale>
          <a:sx n="60" d="100"/>
          <a:sy n="60" d="100"/>
        </p:scale>
        <p:origin x="-1338" y="-96"/>
      </p:cViewPr>
      <p:guideLst>
        <p:guide orient="horz" pos="1680"/>
        <p:guide pos="182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3804" y="-108"/>
      </p:cViewPr>
      <p:guideLst>
        <p:guide orient="horz" pos="3312"/>
        <p:guide pos="244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525780"/>
          </a:xfrm>
          <a:prstGeom prst="rect">
            <a:avLst/>
          </a:prstGeom>
        </p:spPr>
        <p:txBody>
          <a:bodyPr vert="horz" lIns="104481" tIns="52240" rIns="104481" bIns="52240" rtlCol="0"/>
          <a:lstStyle>
            <a:lvl1pPr algn="l">
              <a:defRPr sz="1400"/>
            </a:lvl1pPr>
          </a:lstStyle>
          <a:p>
            <a:endParaRPr lang="en-US"/>
          </a:p>
        </p:txBody>
      </p:sp>
      <p:sp>
        <p:nvSpPr>
          <p:cNvPr id="3" name="Date Placeholder 2"/>
          <p:cNvSpPr>
            <a:spLocks noGrp="1"/>
          </p:cNvSpPr>
          <p:nvPr>
            <p:ph type="dt" idx="1"/>
          </p:nvPr>
        </p:nvSpPr>
        <p:spPr>
          <a:xfrm>
            <a:off x="4402562" y="0"/>
            <a:ext cx="3368040" cy="525780"/>
          </a:xfrm>
          <a:prstGeom prst="rect">
            <a:avLst/>
          </a:prstGeom>
        </p:spPr>
        <p:txBody>
          <a:bodyPr vert="horz" lIns="104481" tIns="52240" rIns="104481" bIns="52240" rtlCol="0"/>
          <a:lstStyle>
            <a:lvl1pPr algn="r">
              <a:defRPr sz="1400"/>
            </a:lvl1pPr>
          </a:lstStyle>
          <a:p>
            <a:fld id="{5F561F43-A34E-4543-ACBA-213A17E396F8}" type="datetimeFigureOut">
              <a:rPr lang="en-US" smtClean="0"/>
              <a:pPr/>
              <a:t>5/6/2014</a:t>
            </a:fld>
            <a:endParaRPr lang="en-US"/>
          </a:p>
        </p:txBody>
      </p:sp>
      <p:sp>
        <p:nvSpPr>
          <p:cNvPr id="4" name="Slide Image Placeholder 3"/>
          <p:cNvSpPr>
            <a:spLocks noGrp="1" noRot="1" noChangeAspect="1"/>
          </p:cNvSpPr>
          <p:nvPr>
            <p:ph type="sldImg" idx="2"/>
          </p:nvPr>
        </p:nvSpPr>
        <p:spPr>
          <a:xfrm>
            <a:off x="1258888" y="788988"/>
            <a:ext cx="5254625" cy="3941762"/>
          </a:xfrm>
          <a:prstGeom prst="rect">
            <a:avLst/>
          </a:prstGeom>
          <a:noFill/>
          <a:ln w="12700">
            <a:solidFill>
              <a:prstClr val="black"/>
            </a:solidFill>
          </a:ln>
        </p:spPr>
        <p:txBody>
          <a:bodyPr vert="horz" lIns="104481" tIns="52240" rIns="104481" bIns="52240" rtlCol="0" anchor="ctr"/>
          <a:lstStyle/>
          <a:p>
            <a:endParaRPr lang="en-US"/>
          </a:p>
        </p:txBody>
      </p:sp>
      <p:sp>
        <p:nvSpPr>
          <p:cNvPr id="5" name="Notes Placeholder 4"/>
          <p:cNvSpPr>
            <a:spLocks noGrp="1"/>
          </p:cNvSpPr>
          <p:nvPr>
            <p:ph type="body" sz="quarter" idx="3"/>
          </p:nvPr>
        </p:nvSpPr>
        <p:spPr>
          <a:xfrm>
            <a:off x="777241" y="4994911"/>
            <a:ext cx="6217920" cy="4732020"/>
          </a:xfrm>
          <a:prstGeom prst="rect">
            <a:avLst/>
          </a:prstGeom>
        </p:spPr>
        <p:txBody>
          <a:bodyPr vert="horz" lIns="104481" tIns="52240" rIns="104481" bIns="522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987995"/>
            <a:ext cx="3368040" cy="525780"/>
          </a:xfrm>
          <a:prstGeom prst="rect">
            <a:avLst/>
          </a:prstGeom>
        </p:spPr>
        <p:txBody>
          <a:bodyPr vert="horz" lIns="104481" tIns="52240" rIns="104481" bIns="52240" rtlCol="0" anchor="b"/>
          <a:lstStyle>
            <a:lvl1pPr algn="l">
              <a:defRPr sz="1400"/>
            </a:lvl1pPr>
          </a:lstStyle>
          <a:p>
            <a:endParaRPr lang="en-US"/>
          </a:p>
        </p:txBody>
      </p:sp>
      <p:sp>
        <p:nvSpPr>
          <p:cNvPr id="7" name="Slide Number Placeholder 6"/>
          <p:cNvSpPr>
            <a:spLocks noGrp="1"/>
          </p:cNvSpPr>
          <p:nvPr>
            <p:ph type="sldNum" sz="quarter" idx="5"/>
          </p:nvPr>
        </p:nvSpPr>
        <p:spPr>
          <a:xfrm>
            <a:off x="4402562" y="9987995"/>
            <a:ext cx="3368040" cy="525780"/>
          </a:xfrm>
          <a:prstGeom prst="rect">
            <a:avLst/>
          </a:prstGeom>
        </p:spPr>
        <p:txBody>
          <a:bodyPr vert="horz" lIns="104481" tIns="52240" rIns="104481" bIns="52240" rtlCol="0" anchor="b"/>
          <a:lstStyle>
            <a:lvl1pPr algn="r">
              <a:defRPr sz="1400"/>
            </a:lvl1pPr>
          </a:lstStyle>
          <a:p>
            <a:fld id="{0A1A28AF-666A-4AED-8993-2F74638883C3}" type="slidenum">
              <a:rPr lang="en-US" smtClean="0"/>
              <a:pPr/>
              <a:t>‹#›</a:t>
            </a:fld>
            <a:endParaRPr lang="en-US"/>
          </a:p>
        </p:txBody>
      </p:sp>
    </p:spTree>
    <p:extLst>
      <p:ext uri="{BB962C8B-B14F-4D97-AF65-F5344CB8AC3E}">
        <p14:creationId xmlns:p14="http://schemas.microsoft.com/office/powerpoint/2010/main" val="130174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ebmail.domainlocalhost.com/owa/redir.aspx?C=sMRfblPTFUi1-jLOrGZHFM7g4iwCutAIJCvnTlbKj0apCDIeBezaoUy87PXIY-ANlax_1_0TnTo.&amp;URL=http://www.triplepundit.com/2013/06/green-sells-meaningful-brands-outperform-stock-mark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Stan </a:t>
            </a:r>
            <a:r>
              <a:rPr lang="en-US" sz="1400" dirty="0" err="1"/>
              <a:t>Meiburg</a:t>
            </a:r>
            <a:r>
              <a:rPr lang="en-US" sz="1400" dirty="0"/>
              <a:t>, Steve </a:t>
            </a:r>
            <a:r>
              <a:rPr lang="en-US" sz="1400" dirty="0" err="1"/>
              <a:t>O'Day</a:t>
            </a:r>
            <a:r>
              <a:rPr lang="en-US" sz="1400" dirty="0"/>
              <a:t>, Dennis Creech, Brian Gist, Gil Rogers, Alice Rolls and Mandy Mahoney.  None of them has spoken broadly about sustainability in cities and communities and the standards around that.  I think they'll find that interesting, as well as hearing about Look Up.  </a:t>
            </a:r>
            <a:br>
              <a:rPr lang="en-US" sz="1400" dirty="0"/>
            </a:br>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8509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p:txBody>
          <a:bodyPr/>
          <a:lstStyle/>
          <a:p>
            <a:pPr>
              <a:defRPr/>
            </a:pPr>
            <a:r>
              <a:rPr lang="en-US" dirty="0" smtClean="0"/>
              <a:t> DNR</a:t>
            </a:r>
            <a:r>
              <a:rPr lang="en-US" baseline="0" dirty="0" smtClean="0"/>
              <a:t> Sustainability Division focused on providing technical assistance to businesses implementing sustainability best practices, and saw that the Zero Waste Zone effort was a great tool for creating momentum around diversion of valuable materials in downtown Atlanta. A number of our Partnership for a Sustainable Georgia members participated in the initiative.  Our staff played a critical role in assisting ZWZ participants with waste assessments, trainings and finding homes from some of the materials generated outside of commodity recyclables and organics.</a:t>
            </a:r>
          </a:p>
          <a:p>
            <a:pPr>
              <a:defRPr/>
            </a:pPr>
            <a:endParaRPr lang="en-US" baseline="0" dirty="0" smtClean="0"/>
          </a:p>
          <a:p>
            <a:pPr>
              <a:defRPr/>
            </a:pPr>
            <a:r>
              <a:rPr lang="en-US" baseline="0" dirty="0" smtClean="0"/>
              <a:t>Unfortunately, during a time of deep budget cuts within the Dept., our division and programming was eliminated. I know that as the ZWZ effort expanded in Atlanta to midtown and the airport, it continued to build momentum and you’ll hear much more about these continued efforts from other speakers over the next 2 days.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latin typeface="Calibri" panose="020F0502020204030204" pitchFamily="34" charset="0"/>
                <a:ea typeface="Lucida Grande" charset="0"/>
                <a:cs typeface="Lucida Grande" charset="0"/>
              </a:rPr>
              <a:t>We see zero waste champions all around the region – individuals, in churches, schools, small businesses and corporate HQs – and help them tell their stories to inspire others</a:t>
            </a:r>
          </a:p>
          <a:p>
            <a:pPr eaLnBrk="1" hangingPunct="1"/>
            <a:endParaRPr lang="en-US" dirty="0" smtClean="0"/>
          </a:p>
          <a:p>
            <a:pPr eaLnBrk="1" hangingPunct="1"/>
            <a:r>
              <a:rPr lang="en-US" dirty="0" smtClean="0"/>
              <a:t>Videos – Palookaville, great</a:t>
            </a:r>
            <a:r>
              <a:rPr lang="en-US" baseline="0" dirty="0" smtClean="0"/>
              <a:t> new piece about recycling infrastructure in GA</a:t>
            </a:r>
            <a:endParaRPr lang="en-US" dirty="0" smtClean="0"/>
          </a:p>
          <a:p>
            <a:pPr eaLnBrk="1" hangingPunct="1"/>
            <a:r>
              <a:rPr lang="en-US" dirty="0" smtClean="0"/>
              <a:t>LBC,</a:t>
            </a:r>
            <a:r>
              <a:rPr lang="en-US" baseline="0" dirty="0" smtClean="0"/>
              <a:t> Reclaim It, </a:t>
            </a:r>
          </a:p>
          <a:p>
            <a:pPr eaLnBrk="1" hangingPunct="1"/>
            <a:r>
              <a:rPr lang="en-US" baseline="0" dirty="0" smtClean="0"/>
              <a:t>Republic Waste about Raphael </a:t>
            </a:r>
          </a:p>
          <a:p>
            <a:pPr eaLnBrk="1" hangingPunct="1"/>
            <a:r>
              <a:rPr lang="en-US" baseline="0" dirty="0" smtClean="0"/>
              <a:t>Global Paint</a:t>
            </a:r>
          </a:p>
          <a:p>
            <a:pPr eaLnBrk="1" hangingPunct="1"/>
            <a:r>
              <a:rPr lang="en-US" baseline="0" dirty="0" err="1" smtClean="0"/>
              <a:t>Re:Loom</a:t>
            </a:r>
            <a:r>
              <a:rPr lang="en-US" baseline="0" dirty="0" smtClean="0"/>
              <a:t> social enterprise waste diversion</a:t>
            </a:r>
          </a:p>
          <a:p>
            <a:pPr eaLnBrk="1" hangingPunct="1"/>
            <a:r>
              <a:rPr lang="en-US" dirty="0" smtClean="0"/>
              <a:t>Center</a:t>
            </a:r>
            <a:r>
              <a:rPr lang="en-US" baseline="0" dirty="0" smtClean="0"/>
              <a:t> for Hard to Recycle Materials</a:t>
            </a:r>
          </a:p>
          <a:p>
            <a:pPr eaLnBrk="1" hangingPunct="1"/>
            <a:r>
              <a:rPr lang="en-US" baseline="0" dirty="0" err="1" smtClean="0"/>
              <a:t>Anamarie</a:t>
            </a:r>
            <a:r>
              <a:rPr lang="en-US" baseline="0" dirty="0" smtClean="0"/>
              <a:t> </a:t>
            </a:r>
            <a:r>
              <a:rPr lang="en-US" baseline="0" dirty="0" err="1" smtClean="0"/>
              <a:t>Shreeves</a:t>
            </a:r>
            <a:r>
              <a:rPr lang="en-US" baseline="0" dirty="0" smtClean="0"/>
              <a:t> blog posts on how to achieve a zero waste move or posts about a plastic film recycling pilot</a:t>
            </a:r>
          </a:p>
          <a:p>
            <a:pPr eaLnBrk="1" hangingPunct="1"/>
            <a:r>
              <a:rPr lang="en-US" baseline="0" dirty="0" smtClean="0"/>
              <a:t>Dozens of recycling events</a:t>
            </a:r>
          </a:p>
          <a:p>
            <a:pPr eaLnBrk="1" hangingPunct="1"/>
            <a:endParaRPr lang="en-US" dirty="0" smtClean="0"/>
          </a:p>
        </p:txBody>
      </p:sp>
      <p:sp>
        <p:nvSpPr>
          <p:cNvPr id="4" name="Slide Number Placeholder 3"/>
          <p:cNvSpPr>
            <a:spLocks noGrp="1"/>
          </p:cNvSpPr>
          <p:nvPr>
            <p:ph type="sldNum" sz="quarter" idx="10"/>
          </p:nvPr>
        </p:nvSpPr>
        <p:spPr/>
        <p:txBody>
          <a:bodyPr/>
          <a:lstStyle/>
          <a:p>
            <a:fld id="{734FA652-61CD-45F1-823B-FA65CFA48AEE}" type="slidenum">
              <a:rPr lang="en-US" smtClean="0"/>
              <a:pPr/>
              <a:t>4</a:t>
            </a:fld>
            <a:endParaRPr lang="en-US"/>
          </a:p>
        </p:txBody>
      </p:sp>
    </p:spTree>
    <p:extLst>
      <p:ext uri="{BB962C8B-B14F-4D97-AF65-F5344CB8AC3E}">
        <p14:creationId xmlns:p14="http://schemas.microsoft.com/office/powerpoint/2010/main" val="232238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400" dirty="0" smtClean="0"/>
              <a:t>In practice, an </a:t>
            </a:r>
            <a:r>
              <a:rPr lang="en-US" altLang="en-US" sz="2400" dirty="0" err="1" smtClean="0"/>
              <a:t>EcoDistrict</a:t>
            </a:r>
            <a:r>
              <a:rPr lang="en-US" altLang="en-US" sz="2400" dirty="0" smtClean="0"/>
              <a:t> is a community that defines how it wants to interact with things like transit, local food, and even waste to create a place that suits the needs and wants of its members, creating a resilient, sustainable and most of all proud community. </a:t>
            </a:r>
          </a:p>
          <a:p>
            <a:pPr eaLnBrk="1" hangingPunct="1"/>
            <a:endParaRPr lang="en-US" altLang="en-US" sz="2400" dirty="0" smtClean="0"/>
          </a:p>
          <a:p>
            <a:pPr eaLnBrk="1" hangingPunct="1"/>
            <a:r>
              <a:rPr lang="en-US" altLang="en-US" sz="2400" dirty="0" smtClean="0"/>
              <a:t>It is a next generation neighborhood that combines livability, green infrastructure </a:t>
            </a:r>
          </a:p>
          <a:p>
            <a:pPr eaLnBrk="1" hangingPunct="1"/>
            <a:r>
              <a:rPr lang="en-US" altLang="en-US" sz="2400" dirty="0" smtClean="0"/>
              <a:t>and community decision-making. </a:t>
            </a:r>
          </a:p>
          <a:p>
            <a:pPr>
              <a:defRPr/>
            </a:pPr>
            <a:endParaRPr lang="en-US" sz="2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kern="1200" dirty="0" err="1" smtClean="0">
                <a:solidFill>
                  <a:schemeClr val="tx1"/>
                </a:solidFill>
                <a:effectLst/>
                <a:latin typeface="+mn-lt"/>
                <a:ea typeface="+mn-ea"/>
                <a:cs typeface="+mn-cs"/>
              </a:rPr>
              <a:t>EcoDistrict</a:t>
            </a:r>
            <a:r>
              <a:rPr lang="en-US" sz="1200" kern="1200" dirty="0" smtClean="0">
                <a:solidFill>
                  <a:schemeClr val="tx1"/>
                </a:solidFill>
                <a:effectLst/>
                <a:latin typeface="+mn-lt"/>
                <a:ea typeface="+mn-ea"/>
                <a:cs typeface="+mn-cs"/>
              </a:rPr>
              <a:t> is a new model of public-private partnership that emphasizes innovation and deployment of district-scale best practices to create the neighborhoods of the future - resilient, vibrant, resource efficient and just.</a:t>
            </a:r>
            <a:endParaRPr lang="en-US" sz="2400" dirty="0" smtClean="0"/>
          </a:p>
          <a:p>
            <a:pPr>
              <a:defRPr/>
            </a:pPr>
            <a:endParaRPr lang="en-US" sz="2100" dirty="0" smtClean="0"/>
          </a:p>
          <a:p>
            <a:pPr>
              <a:defRPr/>
            </a:pPr>
            <a:endParaRPr lang="en-US" sz="2100" dirty="0" smtClean="0"/>
          </a:p>
          <a:p>
            <a:pPr>
              <a:defRPr/>
            </a:pPr>
            <a:r>
              <a:rPr lang="en-US" sz="2100" dirty="0" smtClean="0"/>
              <a:t>TALENT &amp; INVESTMENT!</a:t>
            </a:r>
          </a:p>
          <a:p>
            <a:pPr marL="326555" indent="-326555">
              <a:buFont typeface="Arial" panose="020B0604020202020204" pitchFamily="34" charset="0"/>
              <a:buChar char="•"/>
              <a:defRPr/>
            </a:pPr>
            <a:r>
              <a:rPr lang="en-US" dirty="0" smtClean="0"/>
              <a:t>60% of income-producing property in the region was developed in Established or Emerging </a:t>
            </a:r>
            <a:r>
              <a:rPr lang="en-US" dirty="0" err="1" smtClean="0"/>
              <a:t>WalkUPs</a:t>
            </a:r>
            <a:endParaRPr lang="en-US" dirty="0" smtClean="0"/>
          </a:p>
          <a:p>
            <a:pPr marL="326555" indent="-326555">
              <a:buFont typeface="Arial" panose="020B0604020202020204" pitchFamily="34" charset="0"/>
              <a:buChar char="•"/>
              <a:defRPr/>
            </a:pPr>
            <a:r>
              <a:rPr lang="en-US" dirty="0" smtClean="0"/>
              <a:t>59% have rail transit</a:t>
            </a:r>
          </a:p>
          <a:p>
            <a:pPr marL="326555" indent="-326555">
              <a:buFont typeface="Arial" panose="020B0604020202020204" pitchFamily="34" charset="0"/>
              <a:buChar char="•"/>
              <a:defRPr/>
            </a:pPr>
            <a:r>
              <a:rPr lang="en-US" dirty="0" smtClean="0"/>
              <a:t>Average rent in all real estate products in Established </a:t>
            </a:r>
            <a:r>
              <a:rPr lang="en-US" dirty="0" err="1" smtClean="0"/>
              <a:t>WalkUPs</a:t>
            </a:r>
            <a:r>
              <a:rPr lang="en-US" dirty="0" smtClean="0"/>
              <a:t> is 112% higher on a rent-per-square-foot basis than drivable suburban real estate</a:t>
            </a:r>
          </a:p>
          <a:p>
            <a:pPr>
              <a:defRPr/>
            </a:pPr>
            <a:r>
              <a:rPr lang="en-US" sz="1800" dirty="0" smtClean="0"/>
              <a:t>NICHE market </a:t>
            </a:r>
            <a:r>
              <a:rPr lang="en-US" sz="1800" dirty="0" smtClean="0">
                <a:latin typeface="Times New Roman"/>
                <a:cs typeface="Times New Roman"/>
              </a:rPr>
              <a:t>→THE market</a:t>
            </a:r>
            <a:endParaRPr lang="en-US" sz="1800" dirty="0" smtClean="0"/>
          </a:p>
          <a:p>
            <a:pPr>
              <a:defRPr/>
            </a:pPr>
            <a:endParaRPr lang="en-US" sz="1800" dirty="0" smtClean="0"/>
          </a:p>
          <a:p>
            <a:pPr>
              <a:defRPr/>
            </a:pPr>
            <a:r>
              <a:rPr lang="en-US" sz="2100" dirty="0" smtClean="0"/>
              <a:t>COMMUNITY/BUSINESS-LED Initiative</a:t>
            </a:r>
          </a:p>
          <a:p>
            <a:pPr>
              <a:defRPr/>
            </a:pPr>
            <a:endParaRPr lang="en-US" dirty="0" smtClean="0"/>
          </a:p>
          <a:p>
            <a:pPr>
              <a:defRPr/>
            </a:pPr>
            <a:endParaRPr lang="en-US" dirty="0" smtClean="0"/>
          </a:p>
          <a:p>
            <a:pPr>
              <a:defRPr/>
            </a:pPr>
            <a:r>
              <a:rPr lang="en-US" dirty="0" smtClean="0"/>
              <a:t>“A new branding formula is emerging. This brand formula is, at its core, creating a measurable and meaningful difference in people’s lives. These brands seek to forge customer relationships that advance human potential and a collective well-being. </a:t>
            </a:r>
            <a:r>
              <a:rPr lang="en-US" dirty="0" err="1" smtClean="0"/>
              <a:t>Havas</a:t>
            </a:r>
            <a:r>
              <a:rPr lang="en-US" dirty="0" smtClean="0"/>
              <a:t> Media labels them “meaningful brands…</a:t>
            </a:r>
            <a:r>
              <a:rPr lang="en-US" dirty="0" err="1" smtClean="0"/>
              <a:t>Havas</a:t>
            </a:r>
            <a:r>
              <a:rPr lang="en-US" dirty="0" smtClean="0"/>
              <a:t> Media conducted a financial analysis on the stock performance of their basket of 25 global meaningful brands. The stocks of these meaningful brands showed a financial performance that “exceeded those of top hedge funds.” </a:t>
            </a:r>
            <a:r>
              <a:rPr lang="en-US" dirty="0" err="1" smtClean="0"/>
              <a:t>Havas</a:t>
            </a:r>
            <a:r>
              <a:rPr lang="en-US" dirty="0" smtClean="0"/>
              <a:t> Media’s research conclusion was that, “Being a Meaningful Brand is not only good for your market and the community at large, it’s also good for your bottom line.””</a:t>
            </a:r>
          </a:p>
          <a:p>
            <a:pPr>
              <a:defRPr/>
            </a:pPr>
            <a:r>
              <a:rPr lang="en-US" dirty="0" smtClean="0"/>
              <a:t>--From </a:t>
            </a:r>
            <a:r>
              <a:rPr lang="en-US" dirty="0" smtClean="0">
                <a:hlinkClick r:id="rId3"/>
              </a:rPr>
              <a:t>http://www.triplepundit.com/2013/06/green-sells-meaningful-brands-outperform-stock-market/</a:t>
            </a:r>
            <a:r>
              <a:rPr lang="en-US" dirty="0" smtClean="0"/>
              <a:t> 6/12/13</a:t>
            </a:r>
          </a:p>
          <a:p>
            <a:pPr>
              <a:defRPr/>
            </a:pPr>
            <a:r>
              <a:rPr lang="en-US" dirty="0" smtClean="0"/>
              <a:t>Among their top goals are “increasing property value” and “enhancing the community”</a:t>
            </a:r>
          </a:p>
          <a:p>
            <a:pPr>
              <a:defRPr/>
            </a:pPr>
            <a:r>
              <a:rPr lang="en-US" dirty="0" smtClean="0"/>
              <a:t>1.       The CID’s commercial valuation has increased 243% since 1988. </a:t>
            </a:r>
          </a:p>
          <a:p>
            <a:pPr>
              <a:defRPr/>
            </a:pPr>
            <a:r>
              <a:rPr lang="en-US" dirty="0" smtClean="0"/>
              <a:t>2.       The CID territory is only 1.6% of Cobb County’s land, but makes up 16% of its commercial digest value. </a:t>
            </a:r>
          </a:p>
          <a:p>
            <a:pPr>
              <a:defRPr/>
            </a:pPr>
            <a:r>
              <a:rPr lang="en-US" dirty="0" smtClean="0"/>
              <a:t>Ø  Commercial Properties make up 72% of the district’s value. </a:t>
            </a:r>
          </a:p>
          <a:p>
            <a:pPr>
              <a:defRPr/>
            </a:pPr>
            <a:r>
              <a:rPr lang="en-US" dirty="0" smtClean="0"/>
              <a:t>Ø  They collected $100M in CID revenue from 1988 – 2011</a:t>
            </a:r>
          </a:p>
          <a:p>
            <a:pPr>
              <a:defRPr/>
            </a:pPr>
            <a:r>
              <a:rPr lang="en-US" dirty="0" smtClean="0"/>
              <a:t>Ø  They are expecting $33M from 2012 – 2018 (momentum &amp; property value)</a:t>
            </a:r>
          </a:p>
          <a:p>
            <a:pPr>
              <a:defRPr/>
            </a:pPr>
            <a:r>
              <a:rPr lang="en-US" dirty="0" smtClean="0"/>
              <a:t>Ø  About 71% of the business investment is paid by only 20 companies. These companies are:</a:t>
            </a:r>
          </a:p>
          <a:p>
            <a:pPr>
              <a:defRPr/>
            </a:pPr>
            <a:r>
              <a:rPr lang="en-US" dirty="0" smtClean="0"/>
              <a:t> </a:t>
            </a:r>
          </a:p>
          <a:p>
            <a:pPr>
              <a:defRPr/>
            </a:pPr>
            <a:r>
              <a:rPr lang="en-US" dirty="0" smtClean="0"/>
              <a:t> </a:t>
            </a:r>
          </a:p>
          <a:p>
            <a:pPr>
              <a:defRPr/>
            </a:pPr>
            <a:r>
              <a:rPr lang="en-US" dirty="0" smtClean="0"/>
              <a:t>CBRE -goal to locate 70% of their operations in green-certified facilities by 2017</a:t>
            </a:r>
          </a:p>
          <a:p>
            <a:pPr>
              <a:defRPr/>
            </a:pPr>
            <a:r>
              <a:rPr lang="en-US" dirty="0" smtClean="0"/>
              <a:t>Home Depot</a:t>
            </a:r>
          </a:p>
          <a:p>
            <a:pPr>
              <a:defRPr/>
            </a:pPr>
            <a:r>
              <a:rPr lang="en-US" dirty="0" smtClean="0"/>
              <a:t>Jones Lang LaSalle recognized by Carbon Disclosure Project for energy savings</a:t>
            </a:r>
          </a:p>
          <a:p>
            <a:pPr>
              <a:defRPr/>
            </a:pPr>
            <a:r>
              <a:rPr lang="en-US" dirty="0" smtClean="0"/>
              <a:t>Columbia Property Trust saved $3.5M in in 2012</a:t>
            </a:r>
          </a:p>
          <a:p>
            <a:pPr>
              <a:defRPr/>
            </a:pPr>
            <a:r>
              <a:rPr lang="en-US" dirty="0" smtClean="0"/>
              <a:t>Investment and talent is migrating towards the greenest buildings in the greenest districts</a:t>
            </a:r>
          </a:p>
          <a:p>
            <a:pPr>
              <a:defRPr/>
            </a:pPr>
            <a:endParaRPr lang="en-US" dirty="0" smtClean="0"/>
          </a:p>
          <a:p>
            <a:pPr>
              <a:defRPr/>
            </a:pPr>
            <a:endParaRPr lang="en-US" dirty="0" smtClean="0"/>
          </a:p>
          <a:p>
            <a:pPr>
              <a:defRPr/>
            </a:pPr>
            <a:endParaRPr lang="en-US" dirty="0" smtClean="0"/>
          </a:p>
          <a:p>
            <a:pPr>
              <a:defRPr/>
            </a:pPr>
            <a:r>
              <a:rPr lang="en-US" dirty="0" smtClean="0"/>
              <a:t> </a:t>
            </a:r>
          </a:p>
          <a:p>
            <a:pPr>
              <a:defRPr/>
            </a:pPr>
            <a:endParaRPr lang="en-US" dirty="0" smtClean="0"/>
          </a:p>
          <a:p>
            <a:pPr>
              <a:defRPr/>
            </a:pPr>
            <a:endParaRPr lang="en-US" dirty="0" smtClean="0"/>
          </a:p>
          <a:p>
            <a:pPr>
              <a:defRPr/>
            </a:pPr>
            <a:r>
              <a:rPr lang="en-US" dirty="0" smtClean="0"/>
              <a:t>Average rent in all real estate products in Established </a:t>
            </a:r>
            <a:r>
              <a:rPr lang="en-US" dirty="0" err="1" smtClean="0"/>
              <a:t>WalkUPs</a:t>
            </a:r>
            <a:r>
              <a:rPr lang="en-US" dirty="0" smtClean="0"/>
              <a:t> is 112 percent higher on a rent-</a:t>
            </a:r>
          </a:p>
          <a:p>
            <a:pPr>
              <a:defRPr/>
            </a:pPr>
            <a:r>
              <a:rPr lang="en-US" dirty="0" smtClean="0"/>
              <a:t>per-square-foot basis than drivable sub-urban real estate</a:t>
            </a:r>
          </a:p>
          <a:p>
            <a:pPr>
              <a:defRPr/>
            </a:pPr>
            <a:r>
              <a:rPr lang="en-US" dirty="0" smtClean="0"/>
              <a:t>Sixteen of the 27 regionally significant </a:t>
            </a:r>
            <a:r>
              <a:rPr lang="en-US" dirty="0" err="1" smtClean="0"/>
              <a:t>WalkUPs</a:t>
            </a:r>
            <a:r>
              <a:rPr lang="en-US" dirty="0" smtClean="0"/>
              <a:t>, </a:t>
            </a:r>
          </a:p>
          <a:p>
            <a:pPr>
              <a:defRPr/>
            </a:pPr>
            <a:r>
              <a:rPr lang="en-US" dirty="0" smtClean="0"/>
              <a:t>or 59 percent, have rail transit</a:t>
            </a:r>
          </a:p>
          <a:p>
            <a:pPr>
              <a:defRPr/>
            </a:pPr>
            <a:r>
              <a:rPr lang="en-US" dirty="0" smtClean="0"/>
              <a:t>. The remaining 11 </a:t>
            </a:r>
          </a:p>
          <a:p>
            <a:pPr>
              <a:defRPr/>
            </a:pPr>
            <a:r>
              <a:rPr lang="en-US" dirty="0" err="1" smtClean="0"/>
              <a:t>WalkUPs</a:t>
            </a:r>
            <a:r>
              <a:rPr lang="en-US" dirty="0" smtClean="0"/>
              <a:t> have no rail service and none have rail </a:t>
            </a:r>
          </a:p>
          <a:p>
            <a:pPr>
              <a:defRPr/>
            </a:pPr>
            <a:r>
              <a:rPr lang="en-US" dirty="0" smtClean="0"/>
              <a:t>transit funding. </a:t>
            </a:r>
          </a:p>
          <a:p>
            <a:pPr>
              <a:defRPr/>
            </a:pPr>
            <a:r>
              <a:rPr lang="en-US" dirty="0" smtClean="0"/>
              <a:t>.</a:t>
            </a:r>
          </a:p>
          <a:p>
            <a:pPr>
              <a:defRPr/>
            </a:pPr>
            <a:r>
              <a:rPr lang="en-US" dirty="0" smtClean="0"/>
              <a:t>• </a:t>
            </a:r>
          </a:p>
          <a:p>
            <a:pPr>
              <a:defRPr/>
            </a:pPr>
            <a:r>
              <a:rPr lang="en-US" dirty="0" smtClean="0"/>
              <a:t>The market share of the region’s development </a:t>
            </a:r>
          </a:p>
          <a:p>
            <a:pPr>
              <a:defRPr/>
            </a:pPr>
            <a:r>
              <a:rPr lang="en-US" dirty="0" smtClean="0"/>
              <a:t>within Established </a:t>
            </a:r>
            <a:r>
              <a:rPr lang="en-US" dirty="0" err="1" smtClean="0"/>
              <a:t>WalkUPs</a:t>
            </a:r>
            <a:r>
              <a:rPr lang="en-US" dirty="0" smtClean="0"/>
              <a:t> over the past three </a:t>
            </a:r>
          </a:p>
          <a:p>
            <a:pPr>
              <a:defRPr/>
            </a:pPr>
            <a:r>
              <a:rPr lang="en-US" dirty="0" smtClean="0"/>
              <a:t>real estate cycles</a:t>
            </a:r>
          </a:p>
          <a:p>
            <a:pPr>
              <a:defRPr/>
            </a:pPr>
            <a:r>
              <a:rPr lang="en-US" dirty="0" smtClean="0"/>
              <a:t>(1992 to 2000, 2001 to 2008, </a:t>
            </a:r>
          </a:p>
          <a:p>
            <a:pPr>
              <a:defRPr/>
            </a:pPr>
            <a:r>
              <a:rPr lang="en-US" dirty="0" smtClean="0"/>
              <a:t>and 2009 to the present) </a:t>
            </a:r>
          </a:p>
          <a:p>
            <a:pPr>
              <a:defRPr/>
            </a:pPr>
            <a:r>
              <a:rPr lang="en-US" dirty="0" smtClean="0"/>
              <a:t>has steadily and rapidly </a:t>
            </a:r>
          </a:p>
          <a:p>
            <a:pPr>
              <a:defRPr/>
            </a:pPr>
            <a:r>
              <a:rPr lang="en-US" dirty="0" smtClean="0"/>
              <a:t>increased;</a:t>
            </a:r>
          </a:p>
          <a:p>
            <a:pPr>
              <a:defRPr/>
            </a:pPr>
            <a:r>
              <a:rPr lang="en-US" dirty="0" smtClean="0"/>
              <a:t>from a market share of 10 percent </a:t>
            </a:r>
          </a:p>
          <a:p>
            <a:pPr>
              <a:defRPr/>
            </a:pPr>
            <a:r>
              <a:rPr lang="en-US" dirty="0" smtClean="0"/>
              <a:t>share in the 1990s cycle</a:t>
            </a:r>
          </a:p>
          <a:p>
            <a:pPr>
              <a:defRPr/>
            </a:pPr>
            <a:r>
              <a:rPr lang="en-US" dirty="0" smtClean="0"/>
              <a:t>3</a:t>
            </a:r>
          </a:p>
          <a:p>
            <a:pPr>
              <a:defRPr/>
            </a:pPr>
            <a:r>
              <a:rPr lang="en-US" dirty="0" smtClean="0"/>
              <a:t>, it doubled to 22 percent </a:t>
            </a:r>
          </a:p>
          <a:p>
            <a:pPr>
              <a:defRPr/>
            </a:pPr>
            <a:r>
              <a:rPr lang="en-US" dirty="0" smtClean="0"/>
              <a:t>in the 2000s and then more than doubled again </a:t>
            </a:r>
          </a:p>
          <a:p>
            <a:pPr>
              <a:defRPr/>
            </a:pPr>
            <a:r>
              <a:rPr lang="en-US" dirty="0" smtClean="0"/>
              <a:t>to 50 percent in the current cycle. </a:t>
            </a:r>
          </a:p>
          <a:p>
            <a:pPr>
              <a:defRPr/>
            </a:pPr>
            <a:r>
              <a:rPr lang="en-US" dirty="0" smtClean="0"/>
              <a:t>• </a:t>
            </a:r>
          </a:p>
          <a:p>
            <a:pPr>
              <a:defRPr/>
            </a:pPr>
            <a:r>
              <a:rPr lang="en-US" dirty="0" smtClean="0"/>
              <a:t>In the current real estate cycle, more than 60 </a:t>
            </a:r>
          </a:p>
          <a:p>
            <a:pPr>
              <a:defRPr/>
            </a:pPr>
            <a:r>
              <a:rPr lang="en-US" dirty="0" smtClean="0"/>
              <a:t>percent of income-producing property in the </a:t>
            </a:r>
          </a:p>
          <a:p>
            <a:pPr>
              <a:defRPr/>
            </a:pPr>
            <a:r>
              <a:rPr lang="en-US" dirty="0" smtClean="0"/>
              <a:t>region was developed in Established or Emerging </a:t>
            </a:r>
          </a:p>
          <a:p>
            <a:pPr>
              <a:defRPr/>
            </a:pPr>
            <a:r>
              <a:rPr lang="en-US" dirty="0" err="1" smtClean="0"/>
              <a:t>WalkUPs</a:t>
            </a:r>
            <a:r>
              <a:rPr lang="en-US" dirty="0" smtClean="0"/>
              <a:t>, which account for less than one percent </a:t>
            </a:r>
          </a:p>
          <a:p>
            <a:pPr>
              <a:defRPr/>
            </a:pPr>
            <a:r>
              <a:rPr lang="en-US" dirty="0" smtClean="0"/>
              <a:t>of the region’s land mass</a:t>
            </a:r>
          </a:p>
          <a:p>
            <a:pPr>
              <a:defRPr/>
            </a:pPr>
            <a:r>
              <a:rPr lang="en-US" dirty="0" smtClean="0"/>
              <a:t>.</a:t>
            </a:r>
          </a:p>
          <a:p>
            <a:pPr>
              <a:defRPr/>
            </a:pPr>
            <a:r>
              <a:rPr lang="en-US" dirty="0" smtClean="0"/>
              <a:t>• </a:t>
            </a:r>
          </a:p>
          <a:p>
            <a:pPr>
              <a:defRPr/>
            </a:pPr>
            <a:r>
              <a:rPr lang="en-US" dirty="0" smtClean="0"/>
              <a:t>Within both Established and Emerging </a:t>
            </a:r>
            <a:r>
              <a:rPr lang="en-US" dirty="0" err="1" smtClean="0"/>
              <a:t>WalkUPs</a:t>
            </a:r>
            <a:r>
              <a:rPr lang="en-US" dirty="0" smtClean="0"/>
              <a:t>, </a:t>
            </a:r>
          </a:p>
          <a:p>
            <a:pPr>
              <a:defRPr/>
            </a:pPr>
            <a:r>
              <a:rPr lang="en-US" dirty="0" smtClean="0"/>
              <a:t>the vast majority of recent development has </a:t>
            </a:r>
          </a:p>
          <a:p>
            <a:pPr>
              <a:defRPr/>
            </a:pPr>
            <a:r>
              <a:rPr lang="en-US" dirty="0" smtClean="0"/>
              <a:t>gone to those areas that are served by MARTA </a:t>
            </a:r>
          </a:p>
          <a:p>
            <a:pPr>
              <a:defRPr/>
            </a:pPr>
            <a:r>
              <a:rPr lang="en-US" dirty="0" smtClean="0"/>
              <a:t>rail</a:t>
            </a:r>
          </a:p>
          <a:p>
            <a:pPr>
              <a:defRPr/>
            </a:pPr>
            <a:r>
              <a:rPr lang="en-US" dirty="0" smtClean="0"/>
              <a:t>. In the current 2009-2013 real estate cycle, 73 </a:t>
            </a:r>
          </a:p>
          <a:p>
            <a:pPr>
              <a:defRPr/>
            </a:pPr>
            <a:r>
              <a:rPr lang="en-US" dirty="0" smtClean="0"/>
              <a:t>percent of development in Established </a:t>
            </a:r>
            <a:r>
              <a:rPr lang="en-US" dirty="0" err="1" smtClean="0"/>
              <a:t>WalkUPs</a:t>
            </a:r>
            <a:r>
              <a:rPr lang="en-US" dirty="0" smtClean="0"/>
              <a:t> </a:t>
            </a:r>
          </a:p>
          <a:p>
            <a:pPr>
              <a:defRPr/>
            </a:pPr>
            <a:r>
              <a:rPr lang="en-US" dirty="0" smtClean="0"/>
              <a:t>went to the MARTA-served places. Even more </a:t>
            </a:r>
          </a:p>
          <a:p>
            <a:pPr>
              <a:defRPr/>
            </a:pPr>
            <a:r>
              <a:rPr lang="en-US" dirty="0" smtClean="0"/>
              <a:t>dramatic, 85 percent of development in Emerging </a:t>
            </a:r>
          </a:p>
          <a:p>
            <a:pPr>
              <a:defRPr/>
            </a:pPr>
            <a:r>
              <a:rPr lang="en-US" dirty="0" err="1" smtClean="0"/>
              <a:t>WalkUPs</a:t>
            </a:r>
            <a:r>
              <a:rPr lang="en-US" dirty="0" smtClean="0"/>
              <a:t> went to places with rail transit.</a:t>
            </a:r>
          </a:p>
          <a:p>
            <a:pPr>
              <a:defRPr/>
            </a:pPr>
            <a:r>
              <a:rPr lang="en-US" dirty="0" smtClean="0"/>
              <a:t>• </a:t>
            </a:r>
          </a:p>
          <a:p>
            <a:pPr>
              <a:defRPr/>
            </a:pPr>
            <a:r>
              <a:rPr lang="en-US" dirty="0" smtClean="0"/>
              <a:t>Multifamily rental housing was the most </a:t>
            </a:r>
            <a:r>
              <a:rPr lang="en-US" dirty="0" err="1" smtClean="0"/>
              <a:t>signif</a:t>
            </a:r>
            <a:endParaRPr lang="en-US" dirty="0" smtClean="0"/>
          </a:p>
          <a:p>
            <a:pPr>
              <a:defRPr/>
            </a:pPr>
            <a:r>
              <a:rPr lang="en-US" dirty="0" smtClean="0"/>
              <a:t>-</a:t>
            </a:r>
          </a:p>
          <a:p>
            <a:pPr>
              <a:defRPr/>
            </a:pPr>
            <a:r>
              <a:rPr lang="en-US" dirty="0" err="1" smtClean="0"/>
              <a:t>icant</a:t>
            </a:r>
            <a:r>
              <a:rPr lang="en-US" dirty="0" smtClean="0"/>
              <a:t> driver of real estate growth in regionally </a:t>
            </a:r>
          </a:p>
          <a:p>
            <a:pPr>
              <a:defRPr/>
            </a:pPr>
            <a:r>
              <a:rPr lang="en-US" dirty="0" smtClean="0"/>
              <a:t>significant </a:t>
            </a:r>
            <a:r>
              <a:rPr lang="en-US" dirty="0" err="1" smtClean="0"/>
              <a:t>WalkUPs</a:t>
            </a:r>
            <a:r>
              <a:rPr lang="en-US" dirty="0" smtClean="0"/>
              <a:t>, which is consistent with </a:t>
            </a:r>
            <a:r>
              <a:rPr lang="en-US" dirty="0" err="1" smtClean="0"/>
              <a:t>na</a:t>
            </a:r>
            <a:endParaRPr lang="en-US" dirty="0" smtClean="0"/>
          </a:p>
          <a:p>
            <a:pPr>
              <a:defRPr/>
            </a:pPr>
            <a:r>
              <a:rPr lang="en-US" dirty="0" smtClean="0"/>
              <a:t>-</a:t>
            </a:r>
          </a:p>
          <a:p>
            <a:pPr>
              <a:defRPr/>
            </a:pPr>
            <a:r>
              <a:rPr lang="en-US" dirty="0" err="1" smtClean="0"/>
              <a:t>tional</a:t>
            </a:r>
            <a:r>
              <a:rPr lang="en-US" dirty="0" smtClean="0"/>
              <a:t> trends</a:t>
            </a:r>
          </a:p>
          <a:p>
            <a:pPr>
              <a:defRPr/>
            </a:pPr>
            <a:r>
              <a:rPr lang="en-US" dirty="0" smtClean="0"/>
              <a:t>. In the 1990s, less than nine percent </a:t>
            </a:r>
          </a:p>
          <a:p>
            <a:pPr>
              <a:defRPr/>
            </a:pPr>
            <a:r>
              <a:rPr lang="en-US" dirty="0" smtClean="0"/>
              <a:t>of income-producing real estate captured by </a:t>
            </a:r>
          </a:p>
          <a:p>
            <a:pPr>
              <a:defRPr/>
            </a:pPr>
            <a:r>
              <a:rPr lang="en-US" dirty="0" smtClean="0"/>
              <a:t>Established </a:t>
            </a:r>
            <a:r>
              <a:rPr lang="en-US" dirty="0" err="1" smtClean="0"/>
              <a:t>WalkUPs</a:t>
            </a:r>
            <a:r>
              <a:rPr lang="en-US" dirty="0" smtClean="0"/>
              <a:t> was multifamily rental </a:t>
            </a:r>
            <a:r>
              <a:rPr lang="en-US" dirty="0" err="1" smtClean="0"/>
              <a:t>hous</a:t>
            </a:r>
            <a:endParaRPr lang="en-US" dirty="0" smtClean="0"/>
          </a:p>
          <a:p>
            <a:pPr>
              <a:defRPr/>
            </a:pPr>
            <a:r>
              <a:rPr lang="en-US" dirty="0" smtClean="0"/>
              <a:t>-</a:t>
            </a:r>
          </a:p>
          <a:p>
            <a:pPr>
              <a:defRPr/>
            </a:pPr>
            <a:r>
              <a:rPr lang="en-US" dirty="0" err="1" smtClean="0"/>
              <a:t>ing</a:t>
            </a:r>
            <a:r>
              <a:rPr lang="en-US" dirty="0" smtClean="0"/>
              <a:t>. In the early 2000s, this rose to 28 percent and </a:t>
            </a:r>
          </a:p>
          <a:p>
            <a:pPr>
              <a:defRPr/>
            </a:pPr>
            <a:r>
              <a:rPr lang="en-US" dirty="0" smtClean="0"/>
              <a:t>has skyrocketed to 88 percent in the current real </a:t>
            </a:r>
          </a:p>
          <a:p>
            <a:pPr>
              <a:defRPr/>
            </a:pPr>
            <a:r>
              <a:rPr lang="en-US" dirty="0" smtClean="0"/>
              <a:t>estate cycle. </a:t>
            </a:r>
          </a:p>
          <a:p>
            <a:pPr>
              <a:defRPr/>
            </a:pPr>
            <a:r>
              <a:rPr lang="en-US" dirty="0" smtClean="0"/>
              <a:t>• </a:t>
            </a:r>
          </a:p>
          <a:p>
            <a:pPr>
              <a:defRPr/>
            </a:pPr>
            <a:r>
              <a:rPr lang="en-US" dirty="0" smtClean="0"/>
              <a:t>Following rental housing, office space was the </a:t>
            </a:r>
          </a:p>
          <a:p>
            <a:pPr>
              <a:defRPr/>
            </a:pPr>
            <a:r>
              <a:rPr lang="en-US" dirty="0" smtClean="0"/>
              <a:t>second most important factor in the trend toward </a:t>
            </a:r>
          </a:p>
          <a:p>
            <a:pPr>
              <a:defRPr/>
            </a:pPr>
            <a:r>
              <a:rPr lang="en-US" dirty="0" smtClean="0"/>
              <a:t>walkable urbanism</a:t>
            </a:r>
          </a:p>
          <a:p>
            <a:pPr>
              <a:defRPr/>
            </a:pPr>
            <a:r>
              <a:rPr lang="en-US" dirty="0" smtClean="0"/>
              <a:t>. Only 19 percent of the office </a:t>
            </a:r>
          </a:p>
          <a:p>
            <a:pPr>
              <a:defRPr/>
            </a:pPr>
            <a:r>
              <a:rPr lang="en-US" dirty="0" smtClean="0"/>
              <a:t>space delivered in the 1990s cycle was built in </a:t>
            </a:r>
          </a:p>
          <a:p>
            <a:pPr>
              <a:defRPr/>
            </a:pPr>
            <a:r>
              <a:rPr lang="en-US" dirty="0" smtClean="0"/>
              <a:t>then-Established </a:t>
            </a:r>
            <a:r>
              <a:rPr lang="en-US" dirty="0" err="1" smtClean="0"/>
              <a:t>WalkUPs</a:t>
            </a:r>
            <a:r>
              <a:rPr lang="en-US" dirty="0" smtClean="0"/>
              <a:t>. This increased to 31 </a:t>
            </a:r>
          </a:p>
          <a:p>
            <a:pPr>
              <a:defRPr/>
            </a:pPr>
            <a:r>
              <a:rPr lang="en-US" dirty="0" smtClean="0"/>
              <a:t>percent in the 2000s, and again to 50 percent in </a:t>
            </a:r>
          </a:p>
          <a:p>
            <a:pPr>
              <a:defRPr/>
            </a:pPr>
            <a:r>
              <a:rPr lang="en-US" dirty="0" smtClean="0"/>
              <a:t>the current cycle that began in 2009.</a:t>
            </a:r>
          </a:p>
          <a:p>
            <a:pPr>
              <a:defRPr/>
            </a:pPr>
            <a:r>
              <a:rPr lang="en-US" dirty="0" smtClean="0"/>
              <a:t>• </a:t>
            </a:r>
          </a:p>
          <a:p>
            <a:pPr>
              <a:defRPr/>
            </a:pPr>
            <a:r>
              <a:rPr lang="en-US" dirty="0" smtClean="0"/>
              <a:t>Despite higher rents, development of new retail </a:t>
            </a:r>
          </a:p>
          <a:p>
            <a:pPr>
              <a:defRPr/>
            </a:pPr>
            <a:r>
              <a:rPr lang="en-US" dirty="0" smtClean="0"/>
              <a:t>space in </a:t>
            </a:r>
            <a:r>
              <a:rPr lang="en-US" dirty="0" err="1" smtClean="0"/>
              <a:t>WalkUPs</a:t>
            </a:r>
            <a:r>
              <a:rPr lang="en-US" dirty="0" smtClean="0"/>
              <a:t> lags</a:t>
            </a:r>
          </a:p>
          <a:p>
            <a:pPr>
              <a:defRPr/>
            </a:pPr>
            <a:r>
              <a:rPr lang="en-US" dirty="0" smtClean="0"/>
              <a:t>. Only six percent of new </a:t>
            </a:r>
          </a:p>
          <a:p>
            <a:pPr>
              <a:defRPr/>
            </a:pPr>
            <a:r>
              <a:rPr lang="en-US" dirty="0" smtClean="0"/>
              <a:t>retail space developed in the region in the 1990s </a:t>
            </a:r>
          </a:p>
          <a:p>
            <a:pPr>
              <a:defRPr/>
            </a:pPr>
            <a:r>
              <a:rPr lang="en-US" dirty="0" smtClean="0"/>
              <a:t>was located in </a:t>
            </a:r>
            <a:r>
              <a:rPr lang="en-US" dirty="0" err="1" smtClean="0"/>
              <a:t>WalkUPs</a:t>
            </a:r>
            <a:r>
              <a:rPr lang="en-US" dirty="0" smtClean="0"/>
              <a:t>. During the early 2000s, it </a:t>
            </a:r>
          </a:p>
          <a:p>
            <a:pPr>
              <a:defRPr/>
            </a:pPr>
            <a:r>
              <a:rPr lang="en-US" dirty="0" smtClean="0"/>
              <a:t>rose slightly to seven percent but has since fallen </a:t>
            </a:r>
          </a:p>
          <a:p>
            <a:pPr>
              <a:defRPr/>
            </a:pPr>
            <a:r>
              <a:rPr lang="en-US" dirty="0" smtClean="0"/>
              <a:t>to only two percent for the cycle starting in 2009.</a:t>
            </a:r>
            <a:endParaRPr lang="en-US" dirty="0"/>
          </a:p>
        </p:txBody>
      </p:sp>
      <p:sp>
        <p:nvSpPr>
          <p:cNvPr id="4" name="Slide Number Placeholder 3"/>
          <p:cNvSpPr>
            <a:spLocks noGrp="1"/>
          </p:cNvSpPr>
          <p:nvPr>
            <p:ph type="sldNum" sz="quarter" idx="10"/>
          </p:nvPr>
        </p:nvSpPr>
        <p:spPr/>
        <p:txBody>
          <a:bodyPr/>
          <a:lstStyle/>
          <a:p>
            <a:fld id="{0A1A28AF-666A-4AED-8993-2F74638883C3}" type="slidenum">
              <a:rPr lang="en-US" smtClean="0"/>
              <a:pPr/>
              <a:t>5</a:t>
            </a:fld>
            <a:endParaRPr lang="en-US"/>
          </a:p>
        </p:txBody>
      </p:sp>
    </p:spTree>
    <p:extLst>
      <p:ext uri="{BB962C8B-B14F-4D97-AF65-F5344CB8AC3E}">
        <p14:creationId xmlns:p14="http://schemas.microsoft.com/office/powerpoint/2010/main" val="379016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altLang="en-US" smtClean="0"/>
              <a:t>In practice, an EcoDistrict is a community that defines how it wants to interact with things like transit, local food, and even waste to create a place that suits the needs and wants of its members, creating a resilient, sustainable and most of all proud community. </a:t>
            </a:r>
          </a:p>
          <a:p>
            <a:pPr eaLnBrk="1" hangingPunct="1"/>
            <a:endParaRPr lang="en-US" altLang="en-US" smtClean="0"/>
          </a:p>
          <a:p>
            <a:pPr eaLnBrk="1" hangingPunct="1"/>
            <a:r>
              <a:rPr lang="en-US" altLang="en-US" smtClean="0"/>
              <a:t>It is a next generation neighborhood that combines livability, green infrastructure </a:t>
            </a:r>
          </a:p>
          <a:p>
            <a:pPr eaLnBrk="1" hangingPunct="1"/>
            <a:r>
              <a:rPr lang="en-US" altLang="en-US" smtClean="0"/>
              <a:t>and community decision-making. </a:t>
            </a:r>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r>
              <a:rPr lang="en-US" altLang="en-US" dirty="0" smtClean="0"/>
              <a:t>Right here in Atlanta the Midtown Alliance undertook the first local </a:t>
            </a:r>
            <a:r>
              <a:rPr lang="en-US" altLang="en-US" dirty="0" err="1" smtClean="0"/>
              <a:t>EcoDistrict</a:t>
            </a:r>
            <a:r>
              <a:rPr lang="en-US" altLang="en-US" dirty="0" smtClean="0"/>
              <a:t> in 2012. To build on previously conducted sustainability plans the Midtown Alliance used the ED framework to gather community input for future programs and plans.</a:t>
            </a:r>
          </a:p>
          <a:p>
            <a:pPr eaLnBrk="1" hangingPunct="1"/>
            <a:endParaRPr lang="en-US" altLang="en-US" dirty="0" smtClean="0"/>
          </a:p>
          <a:p>
            <a:pPr eaLnBrk="1" hangingPunct="1"/>
            <a:r>
              <a:rPr lang="en-US" altLang="en-US" dirty="0" smtClean="0"/>
              <a:t>Projects:</a:t>
            </a:r>
          </a:p>
          <a:p>
            <a:pPr eaLnBrk="1" hangingPunct="1"/>
            <a:r>
              <a:rPr lang="en-US" altLang="en-US" dirty="0" smtClean="0"/>
              <a:t>Over 1,000 community members participated in the process resulting in 50 public recycling containers, a 3,000 gallon cistern to capture rain water and provide an eco-friendly and free source of water for local </a:t>
            </a:r>
            <a:r>
              <a:rPr lang="en-US" altLang="en-US" dirty="0" err="1" smtClean="0"/>
              <a:t>greenspace</a:t>
            </a:r>
            <a:r>
              <a:rPr lang="en-US" altLang="en-US" dirty="0" smtClean="0"/>
              <a:t>. Four miles of requested bike lanes have been installed with 10 more on the way, providing a great exercise and transportation resource for residence and visitors. They are also working with local restaurants on comprehensive composting, condos on better recycling access and are allowing local businesses to adopt and enhance available tree wells.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smtClean="0"/>
              <a:t>Millvale near Pittsburg. Suburb with a rural and industrial feel, suffered from exodus of traditional industry, leaving many large buildings vacant. Also had sever flooding problem due to its location at the bottom of a watershed area. </a:t>
            </a:r>
          </a:p>
          <a:p>
            <a:endParaRPr lang="en-US" altLang="en-US" smtClean="0"/>
          </a:p>
          <a:p>
            <a:r>
              <a:rPr lang="en-US" altLang="en-US" smtClean="0"/>
              <a:t>Decided to focus on rehabbing the community with urban farming, water management and energy independence. Also had some other ‘low hanging fruit’ that the community identified as good ways to bring cohesion and strength to the area. </a:t>
            </a:r>
          </a:p>
          <a:p>
            <a:endParaRPr lang="en-US" altLang="en-US" smtClean="0"/>
          </a:p>
          <a:p>
            <a:r>
              <a:rPr lang="en-US" altLang="en-US" smtClean="0"/>
              <a:t>Includes Millvale Gardens, creation of garden plots if former industrialized flood prone areas. Engages local community in urban ag, food processing and distribution. Interacts with youth and hopes to foster long-term creation of new economic development sector (ag). </a:t>
            </a:r>
          </a:p>
          <a:p>
            <a:endParaRPr lang="en-US" altLang="en-US" smtClean="0"/>
          </a:p>
          <a:p>
            <a:r>
              <a:rPr lang="en-US" altLang="en-US" smtClean="0"/>
              <a:t>Other fun things: Local nonprofits given permission to create interesting and informative window displays in vacant storefronts to tell public about sustainable facts. </a:t>
            </a:r>
          </a:p>
          <a:p>
            <a:endParaRPr lang="en-US" altLang="en-US" smtClean="0"/>
          </a:p>
          <a:p>
            <a:r>
              <a:rPr lang="en-US" altLang="en-US" smtClean="0"/>
              <a:t>Community Library and PV Array: Through process Millvale opened its first public library in a vacant space downtown. Not only provides books, resources and computers for local residence and serves as a meeting place, but will host solar panels for self-sufficient power. Serves as a demonstration in solar tech for community and also a pilot to allow local government to study solar tech and create necessary legal structures for its use throught community.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smtClean="0"/>
              <a:t>Millvale near Pittsburg. Suburb with a rural and industrial feel, suffered from exodus of traditional industry, leaving many large buildings vacant. Also had sever flooding problem due to its location at the bottom of a watershed area. </a:t>
            </a:r>
          </a:p>
          <a:p>
            <a:endParaRPr lang="en-US" altLang="en-US" smtClean="0"/>
          </a:p>
          <a:p>
            <a:r>
              <a:rPr lang="en-US" altLang="en-US" smtClean="0"/>
              <a:t>Decided to focus on rehabbing the community with urban farming, water management and energy independence. Also had some other ‘low hanging fruit’ that the community identified as good ways to bring cohesion and strength to the area. </a:t>
            </a:r>
          </a:p>
          <a:p>
            <a:endParaRPr lang="en-US" altLang="en-US" smtClean="0"/>
          </a:p>
          <a:p>
            <a:r>
              <a:rPr lang="en-US" altLang="en-US" smtClean="0"/>
              <a:t>Includes Millvale Gardens, creation of garden plots if former industrialized flood prone areas. Engages local community in urban ag, food processing and distribution. Interacts with youth and hopes to foster long-term creation of new economic development sector (ag). </a:t>
            </a:r>
          </a:p>
          <a:p>
            <a:endParaRPr lang="en-US" altLang="en-US" smtClean="0"/>
          </a:p>
          <a:p>
            <a:r>
              <a:rPr lang="en-US" altLang="en-US" smtClean="0"/>
              <a:t>Other fun things: Local nonprofits given permission to create interesting and informative window displays in vacant storefronts to tell public about sustainable facts. </a:t>
            </a:r>
          </a:p>
          <a:p>
            <a:endParaRPr lang="en-US" altLang="en-US" smtClean="0"/>
          </a:p>
          <a:p>
            <a:r>
              <a:rPr lang="en-US" altLang="en-US" smtClean="0"/>
              <a:t>Community Library and PV Array: Through process Millvale opened its first public library in a vacant space downtown. Not only provides books, resources and computers for local residence and serves as a meeting place, but will host solar panels for self-sufficient power. Serves as a demonstration in solar tech for community and also a pilot to allow local government to study solar tech and create necessary legal structures for its use throught community.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88AD4-0C15-4301-AE3F-F845FFC0E52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88AD4-0C15-4301-AE3F-F845FFC0E52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88AD4-0C15-4301-AE3F-F845FFC0E52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77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5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3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72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61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19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93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22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88AD4-0C15-4301-AE3F-F845FFC0E52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6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135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06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83560363-41C3-40DC-B1B4-9ECF7ABBF175}" type="slidenum">
              <a:rPr lang="en-US" altLang="en-US"/>
              <a:pPr/>
              <a:t>‹#›</a:t>
            </a:fld>
            <a:endParaRPr lang="en-US" altLang="en-US"/>
          </a:p>
        </p:txBody>
      </p:sp>
    </p:spTree>
    <p:extLst>
      <p:ext uri="{BB962C8B-B14F-4D97-AF65-F5344CB8AC3E}">
        <p14:creationId xmlns:p14="http://schemas.microsoft.com/office/powerpoint/2010/main" val="2686683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7EF4917-799B-4DFC-8D8D-85E747D5310D}" type="slidenum">
              <a:rPr lang="en-US" altLang="en-US"/>
              <a:pPr/>
              <a:t>‹#›</a:t>
            </a:fld>
            <a:endParaRPr lang="en-US" altLang="en-US"/>
          </a:p>
        </p:txBody>
      </p:sp>
    </p:spTree>
    <p:extLst>
      <p:ext uri="{BB962C8B-B14F-4D97-AF65-F5344CB8AC3E}">
        <p14:creationId xmlns:p14="http://schemas.microsoft.com/office/powerpoint/2010/main" val="32105106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C329D97-69AB-438A-B350-BA53DC68D3D9}" type="slidenum">
              <a:rPr lang="en-US" altLang="en-US"/>
              <a:pPr/>
              <a:t>‹#›</a:t>
            </a:fld>
            <a:endParaRPr lang="en-US" altLang="en-US"/>
          </a:p>
        </p:txBody>
      </p:sp>
    </p:spTree>
    <p:extLst>
      <p:ext uri="{BB962C8B-B14F-4D97-AF65-F5344CB8AC3E}">
        <p14:creationId xmlns:p14="http://schemas.microsoft.com/office/powerpoint/2010/main" val="16995070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FA71ABF8-5CD9-4D16-856F-C6C58A6BD432}" type="slidenum">
              <a:rPr lang="en-US" altLang="en-US"/>
              <a:pPr/>
              <a:t>‹#›</a:t>
            </a:fld>
            <a:endParaRPr lang="en-US" altLang="en-US"/>
          </a:p>
        </p:txBody>
      </p:sp>
    </p:spTree>
    <p:extLst>
      <p:ext uri="{BB962C8B-B14F-4D97-AF65-F5344CB8AC3E}">
        <p14:creationId xmlns:p14="http://schemas.microsoft.com/office/powerpoint/2010/main" val="19683200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B4D734ED-D6AA-43FE-8DDC-B7CFCC0D32B8}" type="slidenum">
              <a:rPr lang="en-US" altLang="en-US"/>
              <a:pPr/>
              <a:t>‹#›</a:t>
            </a:fld>
            <a:endParaRPr lang="en-US" altLang="en-US"/>
          </a:p>
        </p:txBody>
      </p:sp>
    </p:spTree>
    <p:extLst>
      <p:ext uri="{BB962C8B-B14F-4D97-AF65-F5344CB8AC3E}">
        <p14:creationId xmlns:p14="http://schemas.microsoft.com/office/powerpoint/2010/main" val="19358291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EF18DC7B-83F7-484B-9167-2AF6A255F315}" type="slidenum">
              <a:rPr lang="en-US" altLang="en-US"/>
              <a:pPr/>
              <a:t>‹#›</a:t>
            </a:fld>
            <a:endParaRPr lang="en-US" altLang="en-US"/>
          </a:p>
        </p:txBody>
      </p:sp>
    </p:spTree>
    <p:extLst>
      <p:ext uri="{BB962C8B-B14F-4D97-AF65-F5344CB8AC3E}">
        <p14:creationId xmlns:p14="http://schemas.microsoft.com/office/powerpoint/2010/main" val="33641281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F7A046F-0A4B-4651-A8E7-DEDA2DA28FF4}" type="slidenum">
              <a:rPr lang="en-US" altLang="en-US"/>
              <a:pPr/>
              <a:t>‹#›</a:t>
            </a:fld>
            <a:endParaRPr lang="en-US" altLang="en-US"/>
          </a:p>
        </p:txBody>
      </p:sp>
    </p:spTree>
    <p:extLst>
      <p:ext uri="{BB962C8B-B14F-4D97-AF65-F5344CB8AC3E}">
        <p14:creationId xmlns:p14="http://schemas.microsoft.com/office/powerpoint/2010/main" val="414823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88AD4-0C15-4301-AE3F-F845FFC0E52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8DA943D-3343-43BE-A84E-C6B9DD5B650B}" type="slidenum">
              <a:rPr lang="en-US" altLang="en-US"/>
              <a:pPr/>
              <a:t>‹#›</a:t>
            </a:fld>
            <a:endParaRPr lang="en-US" altLang="en-US"/>
          </a:p>
        </p:txBody>
      </p:sp>
    </p:spTree>
    <p:extLst>
      <p:ext uri="{BB962C8B-B14F-4D97-AF65-F5344CB8AC3E}">
        <p14:creationId xmlns:p14="http://schemas.microsoft.com/office/powerpoint/2010/main" val="36311177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8411D13-E750-40D1-904A-BDA1BCBF8242}" type="slidenum">
              <a:rPr lang="en-US" altLang="en-US"/>
              <a:pPr/>
              <a:t>‹#›</a:t>
            </a:fld>
            <a:endParaRPr lang="en-US" altLang="en-US"/>
          </a:p>
        </p:txBody>
      </p:sp>
    </p:spTree>
    <p:extLst>
      <p:ext uri="{BB962C8B-B14F-4D97-AF65-F5344CB8AC3E}">
        <p14:creationId xmlns:p14="http://schemas.microsoft.com/office/powerpoint/2010/main" val="42716325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CCF439C2-6EF9-440C-81E6-187E703A3631}" type="slidenum">
              <a:rPr lang="en-US" altLang="en-US"/>
              <a:pPr/>
              <a:t>‹#›</a:t>
            </a:fld>
            <a:endParaRPr lang="en-US" altLang="en-US"/>
          </a:p>
        </p:txBody>
      </p:sp>
    </p:spTree>
    <p:extLst>
      <p:ext uri="{BB962C8B-B14F-4D97-AF65-F5344CB8AC3E}">
        <p14:creationId xmlns:p14="http://schemas.microsoft.com/office/powerpoint/2010/main" val="34612058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3614976-7CBD-46D3-99EF-32FE43135764}" type="slidenum">
              <a:rPr lang="en-US" altLang="en-US"/>
              <a:pPr/>
              <a:t>‹#›</a:t>
            </a:fld>
            <a:endParaRPr lang="en-US" altLang="en-US"/>
          </a:p>
        </p:txBody>
      </p:sp>
    </p:spTree>
    <p:extLst>
      <p:ext uri="{BB962C8B-B14F-4D97-AF65-F5344CB8AC3E}">
        <p14:creationId xmlns:p14="http://schemas.microsoft.com/office/powerpoint/2010/main" val="171444599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85C045E-EADE-44CD-AF72-8D5979F153DE}" type="slidenum">
              <a:rPr lang="en-US" altLang="en-US"/>
              <a:pPr/>
              <a:t>‹#›</a:t>
            </a:fld>
            <a:endParaRPr lang="en-US" altLang="en-US"/>
          </a:p>
        </p:txBody>
      </p:sp>
    </p:spTree>
    <p:extLst>
      <p:ext uri="{BB962C8B-B14F-4D97-AF65-F5344CB8AC3E}">
        <p14:creationId xmlns:p14="http://schemas.microsoft.com/office/powerpoint/2010/main" val="9542269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9BF00A7-27F8-49B3-A7A5-C3AC10FE5C36}" type="slidenum">
              <a:rPr lang="en-US" altLang="en-US"/>
              <a:pPr/>
              <a:t>‹#›</a:t>
            </a:fld>
            <a:endParaRPr lang="en-US" altLang="en-US"/>
          </a:p>
        </p:txBody>
      </p:sp>
    </p:spTree>
    <p:extLst>
      <p:ext uri="{BB962C8B-B14F-4D97-AF65-F5344CB8AC3E}">
        <p14:creationId xmlns:p14="http://schemas.microsoft.com/office/powerpoint/2010/main" val="37340532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B93A79A-999A-41A4-A862-E174ABB48E1A}" type="slidenum">
              <a:rPr lang="en-US" altLang="en-US"/>
              <a:pPr/>
              <a:t>‹#›</a:t>
            </a:fld>
            <a:endParaRPr lang="en-US" altLang="en-US"/>
          </a:p>
        </p:txBody>
      </p:sp>
    </p:spTree>
    <p:extLst>
      <p:ext uri="{BB962C8B-B14F-4D97-AF65-F5344CB8AC3E}">
        <p14:creationId xmlns:p14="http://schemas.microsoft.com/office/powerpoint/2010/main" val="119674927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B23E0B4B-2990-4111-BD15-25ABADE21B2B}" type="slidenum">
              <a:rPr lang="en-US" altLang="en-US"/>
              <a:pPr/>
              <a:t>‹#›</a:t>
            </a:fld>
            <a:endParaRPr lang="en-US" altLang="en-US"/>
          </a:p>
        </p:txBody>
      </p:sp>
    </p:spTree>
    <p:extLst>
      <p:ext uri="{BB962C8B-B14F-4D97-AF65-F5344CB8AC3E}">
        <p14:creationId xmlns:p14="http://schemas.microsoft.com/office/powerpoint/2010/main" val="5791767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6D323644-A30D-4079-9507-5A980DAE5DAB}" type="slidenum">
              <a:rPr lang="en-US" altLang="en-US"/>
              <a:pPr/>
              <a:t>‹#›</a:t>
            </a:fld>
            <a:endParaRPr lang="en-US" altLang="en-US"/>
          </a:p>
        </p:txBody>
      </p:sp>
    </p:spTree>
    <p:extLst>
      <p:ext uri="{BB962C8B-B14F-4D97-AF65-F5344CB8AC3E}">
        <p14:creationId xmlns:p14="http://schemas.microsoft.com/office/powerpoint/2010/main" val="218014929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B80AE40C-D218-434F-B0BD-32CB777D9509}" type="slidenum">
              <a:rPr lang="en-US" altLang="en-US"/>
              <a:pPr/>
              <a:t>‹#›</a:t>
            </a:fld>
            <a:endParaRPr lang="en-US" altLang="en-US"/>
          </a:p>
        </p:txBody>
      </p:sp>
    </p:spTree>
    <p:extLst>
      <p:ext uri="{BB962C8B-B14F-4D97-AF65-F5344CB8AC3E}">
        <p14:creationId xmlns:p14="http://schemas.microsoft.com/office/powerpoint/2010/main" val="4832474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88AD4-0C15-4301-AE3F-F845FFC0E52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3F865FB-92D5-4FED-933B-87BEE40DEBD0}" type="slidenum">
              <a:rPr lang="en-US" altLang="en-US"/>
              <a:pPr/>
              <a:t>‹#›</a:t>
            </a:fld>
            <a:endParaRPr lang="en-US" altLang="en-US"/>
          </a:p>
        </p:txBody>
      </p:sp>
    </p:spTree>
    <p:extLst>
      <p:ext uri="{BB962C8B-B14F-4D97-AF65-F5344CB8AC3E}">
        <p14:creationId xmlns:p14="http://schemas.microsoft.com/office/powerpoint/2010/main" val="6039395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1D7202E-9EF1-4C69-982D-8A90312BEF90}" type="slidenum">
              <a:rPr lang="en-US" altLang="en-US"/>
              <a:pPr/>
              <a:t>‹#›</a:t>
            </a:fld>
            <a:endParaRPr lang="en-US" altLang="en-US"/>
          </a:p>
        </p:txBody>
      </p:sp>
    </p:spTree>
    <p:extLst>
      <p:ext uri="{BB962C8B-B14F-4D97-AF65-F5344CB8AC3E}">
        <p14:creationId xmlns:p14="http://schemas.microsoft.com/office/powerpoint/2010/main" val="40802516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B68D53C-7F62-49FF-BA36-6A7DB5B14309}" type="slidenum">
              <a:rPr lang="en-US" altLang="en-US"/>
              <a:pPr/>
              <a:t>‹#›</a:t>
            </a:fld>
            <a:endParaRPr lang="en-US" altLang="en-US"/>
          </a:p>
        </p:txBody>
      </p:sp>
    </p:spTree>
    <p:extLst>
      <p:ext uri="{BB962C8B-B14F-4D97-AF65-F5344CB8AC3E}">
        <p14:creationId xmlns:p14="http://schemas.microsoft.com/office/powerpoint/2010/main" val="272320252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DDA8CED-FB6B-419F-8822-49CFF4A4D475}" type="slidenum">
              <a:rPr lang="en-US" altLang="en-US"/>
              <a:pPr/>
              <a:t>‹#›</a:t>
            </a:fld>
            <a:endParaRPr lang="en-US" altLang="en-US"/>
          </a:p>
        </p:txBody>
      </p:sp>
    </p:spTree>
    <p:extLst>
      <p:ext uri="{BB962C8B-B14F-4D97-AF65-F5344CB8AC3E}">
        <p14:creationId xmlns:p14="http://schemas.microsoft.com/office/powerpoint/2010/main" val="243431885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D8AD2E2-FA21-4911-9214-FA4585C337CD}" type="slidenum">
              <a:rPr lang="en-US" altLang="en-US"/>
              <a:pPr/>
              <a:t>‹#›</a:t>
            </a:fld>
            <a:endParaRPr lang="en-US" altLang="en-US"/>
          </a:p>
        </p:txBody>
      </p:sp>
    </p:spTree>
    <p:extLst>
      <p:ext uri="{BB962C8B-B14F-4D97-AF65-F5344CB8AC3E}">
        <p14:creationId xmlns:p14="http://schemas.microsoft.com/office/powerpoint/2010/main" val="39610604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88AD4-0C15-4301-AE3F-F845FFC0E521}"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88AD4-0C15-4301-AE3F-F845FFC0E521}"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88AD4-0C15-4301-AE3F-F845FFC0E521}"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88AD4-0C15-4301-AE3F-F845FFC0E52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88AD4-0C15-4301-AE3F-F845FFC0E52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C6AF4-59C4-405A-84C7-6B0C4020E0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88AD4-0C15-4301-AE3F-F845FFC0E521}"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C6AF4-59C4-405A-84C7-6B0C4020E0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36653C2-7F74-A04C-B9BA-F789D081BDBE}" type="datetimeFigureOut">
              <a:rPr lang="en-US" smtClean="0">
                <a:solidFill>
                  <a:prstClr val="black">
                    <a:tint val="75000"/>
                  </a:prstClr>
                </a:solidFill>
              </a:rPr>
              <a:pPr defTabSz="457200"/>
              <a:t>5/6/2014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5502EB-55AF-1C44-AD2A-BBACA126828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09688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1027"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Lucida Grande" charset="0"/>
                <a:ea typeface="Lucida Grande" charset="0"/>
                <a:cs typeface="Lucida Grande" charset="0"/>
                <a:sym typeface="Lucida Grande" charset="0"/>
              </a:defRPr>
            </a:lvl1pPr>
          </a:lstStyle>
          <a:p>
            <a:pPr fontAlgn="base">
              <a:spcBef>
                <a:spcPct val="0"/>
              </a:spcBef>
              <a:spcAft>
                <a:spcPct val="0"/>
              </a:spcAft>
            </a:pPr>
            <a:fld id="{F07C48F3-8642-4F33-A4D8-C96378556A3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706149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kern="1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charset="0"/>
        <a:buChar char="–"/>
        <a:defRPr sz="2800" kern="12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charset="0"/>
        <a:buChar char="•"/>
        <a:defRPr sz="2400" kern="12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charset="0"/>
        <a:buChar char="–"/>
        <a:defRPr sz="2000" kern="12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charset="0"/>
        <a:buChar char="»"/>
        <a:defRPr sz="2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1"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Lucida Grande" charset="0"/>
                <a:ea typeface="Lucida Grande" charset="0"/>
                <a:cs typeface="Lucida Grande" charset="0"/>
                <a:sym typeface="Lucida Grande" charset="0"/>
              </a:defRPr>
            </a:lvl1pPr>
          </a:lstStyle>
          <a:p>
            <a:pPr fontAlgn="base">
              <a:spcBef>
                <a:spcPct val="0"/>
              </a:spcBef>
              <a:spcAft>
                <a:spcPct val="0"/>
              </a:spcAft>
            </a:pPr>
            <a:fld id="{B375B967-BCDD-441B-85E6-8BDE4A760268}"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3819540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kern="1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charset="0"/>
        <a:buChar char="–"/>
        <a:defRPr sz="2800" kern="12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charset="0"/>
        <a:buChar char="•"/>
        <a:defRPr sz="2400" kern="12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charset="0"/>
        <a:buChar char="–"/>
        <a:defRPr sz="2000" kern="12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charset="0"/>
        <a:buChar char="»"/>
        <a:defRPr sz="2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sustainableatlanta.org/" TargetMode="External"/><Relationship Id="rId2" Type="http://schemas.openxmlformats.org/officeDocument/2006/relationships/hyperlink" Target="mailto:suzanne@sustainableatlanta.org"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35.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www.lookupatl.org/" TargetMode="External"/><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Rectangle 2"/>
          <p:cNvSpPr/>
          <p:nvPr/>
        </p:nvSpPr>
        <p:spPr>
          <a:xfrm>
            <a:off x="1223590" y="2456574"/>
            <a:ext cx="7702698" cy="2800767"/>
          </a:xfrm>
          <a:prstGeom prst="rect">
            <a:avLst/>
          </a:prstGeom>
        </p:spPr>
        <p:txBody>
          <a:bodyPr wrap="square">
            <a:spAutoFit/>
          </a:bodyPr>
          <a:lstStyle/>
          <a:p>
            <a:pPr defTabSz="457200"/>
            <a:r>
              <a:rPr lang="en-US" sz="6000" b="1" dirty="0" smtClean="0">
                <a:solidFill>
                  <a:srgbClr val="00B0F0"/>
                </a:solidFill>
              </a:rPr>
              <a:t>Atlanta’s Zero Waste Journey</a:t>
            </a:r>
          </a:p>
          <a:p>
            <a:pPr defTabSz="457200"/>
            <a:r>
              <a:rPr lang="en-US" sz="2800" b="1" dirty="0" smtClean="0">
                <a:solidFill>
                  <a:prstClr val="black"/>
                </a:solidFill>
              </a:rPr>
              <a:t>U.S. Zero Waste Business Council Conference</a:t>
            </a:r>
          </a:p>
          <a:p>
            <a:pPr defTabSz="457200"/>
            <a:r>
              <a:rPr lang="en-US" sz="2800" b="1" dirty="0" smtClean="0">
                <a:solidFill>
                  <a:prstClr val="black"/>
                </a:solidFill>
              </a:rPr>
              <a:t>May 7, 2014</a:t>
            </a:r>
            <a:endParaRPr lang="en-US" sz="2800" b="1" dirty="0">
              <a:solidFill>
                <a:prstClr val="black"/>
              </a:solidFill>
            </a:endParaRPr>
          </a:p>
        </p:txBody>
      </p:sp>
    </p:spTree>
    <p:extLst>
      <p:ext uri="{BB962C8B-B14F-4D97-AF65-F5344CB8AC3E}">
        <p14:creationId xmlns:p14="http://schemas.microsoft.com/office/powerpoint/2010/main" val="377241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p:spPr>
        <p:txBody>
          <a:bodyPr/>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fld id="{E81972F3-6413-4EDB-9FFB-7B1324418A14}" type="slidenum">
              <a:rPr lang="en-US" altLang="en-US" sz="1200">
                <a:solidFill>
                  <a:srgbClr val="878787"/>
                </a:solidFill>
                <a:latin typeface="Lucida Grande" charset="0"/>
                <a:ea typeface="Lucida Grande" charset="0"/>
                <a:cs typeface="Lucida Grande" charset="0"/>
                <a:sym typeface="Lucida Grande" charset="0"/>
              </a:rPr>
              <a:pPr/>
              <a:t>10</a:t>
            </a:fld>
            <a:endParaRPr lang="en-US" altLang="en-US" sz="1200">
              <a:solidFill>
                <a:srgbClr val="878787"/>
              </a:solidFill>
              <a:latin typeface="Lucida Grande" charset="0"/>
              <a:ea typeface="Lucida Grande" charset="0"/>
              <a:cs typeface="Lucida Grande" charset="0"/>
              <a:sym typeface="Lucida Grande" charset="0"/>
            </a:endParaRPr>
          </a:p>
        </p:txBody>
      </p:sp>
      <p:sp>
        <p:nvSpPr>
          <p:cNvPr id="23565" name="Rectangle 1"/>
          <p:cNvSpPr>
            <a:spLocks/>
          </p:cNvSpPr>
          <p:nvPr/>
        </p:nvSpPr>
        <p:spPr bwMode="auto">
          <a:xfrm>
            <a:off x="209550" y="193675"/>
            <a:ext cx="1633538" cy="1768475"/>
          </a:xfrm>
          <a:prstGeom prst="rect">
            <a:avLst/>
          </a:prstGeom>
          <a:solidFill>
            <a:schemeClr val="accent1"/>
          </a:solidFill>
          <a:ln w="9525">
            <a:solidFill>
              <a:srgbClr val="FFFFFF"/>
            </a:solidFill>
            <a:miter lim="800000"/>
            <a:headEnd/>
            <a:tailEnd/>
          </a:ln>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sp>
        <p:nvSpPr>
          <p:cNvPr id="2" name="TextBox 1"/>
          <p:cNvSpPr txBox="1"/>
          <p:nvPr/>
        </p:nvSpPr>
        <p:spPr>
          <a:xfrm>
            <a:off x="614854" y="1340068"/>
            <a:ext cx="8052358" cy="51398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smtClean="0">
                <a:latin typeface="DigiGroteskNEF-Bold" pitchFamily="50" charset="0"/>
              </a:rPr>
              <a:t>How can your Zero Waste efforts benefit from </a:t>
            </a:r>
            <a:r>
              <a:rPr lang="en-US" sz="2800" dirty="0" smtClean="0">
                <a:solidFill>
                  <a:srgbClr val="92D050"/>
                </a:solidFill>
                <a:latin typeface="DigiGroteskNEF-Bold" pitchFamily="50" charset="0"/>
              </a:rPr>
              <a:t>systems thinking</a:t>
            </a:r>
            <a:r>
              <a:rPr lang="en-US" sz="2800" dirty="0" smtClean="0">
                <a:latin typeface="DigiGroteskNEF-Bold" pitchFamily="50" charset="0"/>
              </a:rPr>
              <a:t>, and joining forces with your community?</a:t>
            </a:r>
            <a:endParaRPr lang="en-US" sz="2800" dirty="0">
              <a:latin typeface="DigiGroteskNEF-Bold" pitchFamily="50" charset="0"/>
            </a:endParaRPr>
          </a:p>
          <a:p>
            <a:pPr marL="285750" indent="-285750">
              <a:spcAft>
                <a:spcPts val="1200"/>
              </a:spcAft>
              <a:buFont typeface="Arial" panose="020B0604020202020204" pitchFamily="34" charset="0"/>
              <a:buChar char="•"/>
            </a:pPr>
            <a:r>
              <a:rPr lang="en-US" sz="2800" dirty="0" smtClean="0">
                <a:latin typeface="DigiGroteskNEF-Bold" pitchFamily="50" charset="0"/>
              </a:rPr>
              <a:t>Are there </a:t>
            </a:r>
            <a:r>
              <a:rPr lang="en-US" sz="2800" dirty="0" err="1" smtClean="0">
                <a:latin typeface="DigiGroteskNEF-Bold" pitchFamily="50" charset="0"/>
              </a:rPr>
              <a:t>Ecodistrict</a:t>
            </a:r>
            <a:r>
              <a:rPr lang="en-US" sz="2800" dirty="0" smtClean="0">
                <a:latin typeface="DigiGroteskNEF-Bold" pitchFamily="50" charset="0"/>
              </a:rPr>
              <a:t> efforts in your city?  Reach out and connect!  Start one!  </a:t>
            </a:r>
          </a:p>
          <a:p>
            <a:pPr marL="285750" indent="-285750">
              <a:spcAft>
                <a:spcPts val="1200"/>
              </a:spcAft>
              <a:buFont typeface="Arial" panose="020B0604020202020204" pitchFamily="34" charset="0"/>
              <a:buChar char="•"/>
            </a:pPr>
            <a:r>
              <a:rPr lang="en-US" sz="2800" dirty="0" smtClean="0">
                <a:latin typeface="DigiGroteskNEF-Bold" pitchFamily="50" charset="0"/>
              </a:rPr>
              <a:t>If you are in metro Atlanta and want to join us in our work, please contact me at </a:t>
            </a:r>
            <a:r>
              <a:rPr lang="en-US" sz="2800" dirty="0" smtClean="0">
                <a:latin typeface="DigiGroteskNEF-Bold" pitchFamily="50" charset="0"/>
                <a:hlinkClick r:id="rId2"/>
              </a:rPr>
              <a:t>suzanne@sustainableatlanta.org</a:t>
            </a:r>
            <a:r>
              <a:rPr lang="en-US" sz="2800" dirty="0" smtClean="0">
                <a:latin typeface="DigiGroteskNEF-Bold" pitchFamily="50" charset="0"/>
              </a:rPr>
              <a:t>, follow us on Twitter @</a:t>
            </a:r>
            <a:r>
              <a:rPr lang="en-US" sz="2800" dirty="0" err="1" smtClean="0">
                <a:latin typeface="DigiGroteskNEF-Bold" pitchFamily="50" charset="0"/>
              </a:rPr>
              <a:t>sustain_atl</a:t>
            </a:r>
            <a:r>
              <a:rPr lang="en-US" sz="2800" dirty="0" smtClean="0">
                <a:latin typeface="DigiGroteskNEF-Bold" pitchFamily="50" charset="0"/>
              </a:rPr>
              <a:t> and @</a:t>
            </a:r>
            <a:r>
              <a:rPr lang="en-US" sz="2800" dirty="0" err="1" smtClean="0">
                <a:latin typeface="DigiGroteskNEF-Bold" pitchFamily="50" charset="0"/>
              </a:rPr>
              <a:t>lookupatl</a:t>
            </a:r>
            <a:r>
              <a:rPr lang="en-US" sz="2800" dirty="0" smtClean="0">
                <a:latin typeface="DigiGroteskNEF-Bold" pitchFamily="50" charset="0"/>
              </a:rPr>
              <a:t>, on Facebook, on </a:t>
            </a:r>
            <a:r>
              <a:rPr lang="en-US" sz="2800" dirty="0" smtClean="0">
                <a:latin typeface="DigiGroteskNEF-Bold" pitchFamily="50" charset="0"/>
                <a:hlinkClick r:id="rId3"/>
              </a:rPr>
              <a:t>www.sustainableatlanta.org</a:t>
            </a:r>
            <a:r>
              <a:rPr lang="en-US" sz="2800" dirty="0" smtClean="0">
                <a:latin typeface="DigiGroteskNEF-Bold" pitchFamily="50" charset="0"/>
              </a:rPr>
              <a:t> and www.lookupatl.org</a:t>
            </a:r>
            <a:endParaRPr lang="en-US" sz="1600" dirty="0"/>
          </a:p>
        </p:txBody>
      </p:sp>
      <p:sp>
        <p:nvSpPr>
          <p:cNvPr id="21" name="Rectangle 20"/>
          <p:cNvSpPr/>
          <p:nvPr/>
        </p:nvSpPr>
        <p:spPr>
          <a:xfrm>
            <a:off x="0" y="0"/>
            <a:ext cx="9144000" cy="124194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55976" y="236252"/>
            <a:ext cx="8011236" cy="707886"/>
          </a:xfrm>
          <a:prstGeom prst="rect">
            <a:avLst/>
          </a:prstGeom>
          <a:noFill/>
        </p:spPr>
        <p:txBody>
          <a:bodyPr vert="horz" wrap="square" rtlCol="0">
            <a:spAutoFit/>
          </a:bodyPr>
          <a:lstStyle/>
          <a:p>
            <a:r>
              <a:rPr lang="en-US" sz="4000" dirty="0" smtClean="0">
                <a:solidFill>
                  <a:srgbClr val="00B0F0"/>
                </a:solidFill>
                <a:latin typeface="DigiGroteskNEF-Bold" pitchFamily="50" charset="0"/>
              </a:rPr>
              <a:t>Parting Thoughts</a:t>
            </a:r>
            <a:endParaRPr lang="en-US" sz="4000" dirty="0">
              <a:solidFill>
                <a:srgbClr val="00B0F0"/>
              </a:solidFill>
              <a:latin typeface="DigiGroteskNEF-Bold" pitchFamily="50" charset="0"/>
            </a:endParaRPr>
          </a:p>
        </p:txBody>
      </p:sp>
    </p:spTree>
    <p:extLst>
      <p:ext uri="{BB962C8B-B14F-4D97-AF65-F5344CB8AC3E}">
        <p14:creationId xmlns:p14="http://schemas.microsoft.com/office/powerpoint/2010/main" val="17145853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a:off x="258763" y="674688"/>
            <a:ext cx="1336675" cy="10858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sp>
        <p:nvSpPr>
          <p:cNvPr id="7172" name="Rectangle 4"/>
          <p:cNvSpPr>
            <a:spLocks/>
          </p:cNvSpPr>
          <p:nvPr/>
        </p:nvSpPr>
        <p:spPr bwMode="auto">
          <a:xfrm>
            <a:off x="0" y="0"/>
            <a:ext cx="9144000" cy="1241425"/>
          </a:xfrm>
          <a:prstGeom prst="rect">
            <a:avLst/>
          </a:prstGeom>
          <a:solidFill>
            <a:srgbClr val="92D050"/>
          </a:solidFill>
          <a:ln>
            <a:noFill/>
          </a:ln>
          <a:effectLst>
            <a:outerShdw blurRad="38100" dist="22999" dir="5400000" algn="ctr" rotWithShape="0">
              <a:schemeClr val="bg2">
                <a:alpha val="34999"/>
              </a:schemeClr>
            </a:outerShdw>
          </a:effectLst>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200">
              <a:solidFill>
                <a:srgbClr val="000000"/>
              </a:solidFill>
              <a:latin typeface="Gill Sans" charset="0"/>
              <a:sym typeface="Gill Sans" charset="0"/>
            </a:endParaRPr>
          </a:p>
        </p:txBody>
      </p:sp>
      <p:sp>
        <p:nvSpPr>
          <p:cNvPr id="6148" name="Rectangle 5"/>
          <p:cNvSpPr>
            <a:spLocks/>
          </p:cNvSpPr>
          <p:nvPr/>
        </p:nvSpPr>
        <p:spPr bwMode="auto">
          <a:xfrm>
            <a:off x="388938" y="234950"/>
            <a:ext cx="8509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800"/>
              </a:spcBef>
              <a:buClr>
                <a:srgbClr val="000000"/>
              </a:buClr>
              <a:buSzPct val="100000"/>
              <a:buFont typeface="Arial" charset="0"/>
              <a:buChar char="•"/>
              <a:defRPr sz="3200">
                <a:solidFill>
                  <a:schemeClr val="tx1"/>
                </a:solidFill>
                <a:latin typeface="Lucida Grande" charset="0"/>
                <a:ea typeface="ヒラギノ角ゴ ProN W3" charset="0"/>
                <a:cs typeface="ヒラギノ角ゴ ProN W3" charset="0"/>
                <a:sym typeface="Lucida Grande" charset="0"/>
              </a:defRPr>
            </a:lvl1pPr>
            <a:lvl2pPr marL="704850" indent="-285750">
              <a:spcBef>
                <a:spcPts val="700"/>
              </a:spcBef>
              <a:buClr>
                <a:srgbClr val="000000"/>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2pPr>
            <a:lvl3pPr marL="1104900" indent="-228600">
              <a:spcBef>
                <a:spcPts val="600"/>
              </a:spcBef>
              <a:buClr>
                <a:srgbClr val="000000"/>
              </a:buClr>
              <a:buSzPct val="100000"/>
              <a:buFont typeface="Arial" charset="0"/>
              <a:buChar char="•"/>
              <a:defRPr sz="2400">
                <a:solidFill>
                  <a:schemeClr val="tx1"/>
                </a:solidFill>
                <a:latin typeface="Lucida Grande" charset="0"/>
                <a:ea typeface="ヒラギノ角ゴ ProN W3" charset="0"/>
                <a:cs typeface="ヒラギノ角ゴ ProN W3" charset="0"/>
                <a:sym typeface="Lucida Grande" charset="0"/>
              </a:defRPr>
            </a:lvl3pPr>
            <a:lvl4pPr marL="15621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4pPr>
            <a:lvl5pPr marL="20193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9pPr>
          </a:lstStyle>
          <a:p>
            <a:pPr fontAlgn="base">
              <a:spcBef>
                <a:spcPct val="0"/>
              </a:spcBef>
              <a:spcAft>
                <a:spcPct val="0"/>
              </a:spcAft>
              <a:buClrTx/>
              <a:buSzTx/>
              <a:buFontTx/>
              <a:buNone/>
            </a:pPr>
            <a:r>
              <a:rPr lang="en-US" altLang="en-US" sz="4000" dirty="0" smtClean="0">
                <a:solidFill>
                  <a:srgbClr val="00B0F0"/>
                </a:solidFill>
                <a:latin typeface="DigiGroteskNEF-Bold" pitchFamily="50" charset="0"/>
                <a:ea typeface="+mn-ea"/>
                <a:cs typeface="+mn-cs"/>
              </a:rPr>
              <a:t>Birth </a:t>
            </a:r>
            <a:r>
              <a:rPr lang="en-US" altLang="en-US" sz="4000" dirty="0">
                <a:solidFill>
                  <a:srgbClr val="00B0F0"/>
                </a:solidFill>
                <a:latin typeface="DigiGroteskNEF-Bold" pitchFamily="50" charset="0"/>
                <a:ea typeface="+mn-ea"/>
                <a:cs typeface="+mn-cs"/>
              </a:rPr>
              <a:t>of Atlanta Zero Waste Zone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036" y="4410059"/>
            <a:ext cx="2995902" cy="8053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311" y="3188086"/>
            <a:ext cx="1177001" cy="9985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026" y="1543537"/>
            <a:ext cx="1400555" cy="14207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729" y="1491890"/>
            <a:ext cx="1524000" cy="152400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4882" t="15099" r="20676" b="24746"/>
          <a:stretch/>
        </p:blipFill>
        <p:spPr>
          <a:xfrm>
            <a:off x="2461786" y="1537543"/>
            <a:ext cx="1332495" cy="147233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5360" y="1577069"/>
            <a:ext cx="1412030" cy="139328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9549" y="3287029"/>
            <a:ext cx="1149988" cy="1124658"/>
          </a:xfrm>
          <a:prstGeom prst="rect">
            <a:avLst/>
          </a:prstGeom>
        </p:spPr>
      </p:pic>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l="4558" t="6650" r="26446" b="9718"/>
          <a:stretch/>
        </p:blipFill>
        <p:spPr>
          <a:xfrm>
            <a:off x="4051089" y="3287028"/>
            <a:ext cx="2266214" cy="800897"/>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79297" y="4324809"/>
            <a:ext cx="1851394" cy="1149813"/>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18" y="5379522"/>
            <a:ext cx="1624320" cy="1016064"/>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3474" y="3221162"/>
            <a:ext cx="2390775" cy="1914525"/>
          </a:xfrm>
          <a:prstGeom prst="rect">
            <a:avLst/>
          </a:prstGeom>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l="15005" t="22003" r="11649" b="30619"/>
          <a:stretch/>
        </p:blipFill>
        <p:spPr>
          <a:xfrm>
            <a:off x="2590499" y="4459262"/>
            <a:ext cx="1571923" cy="1015362"/>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17303" y="3086605"/>
            <a:ext cx="1328651" cy="1383005"/>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72899" y="5474624"/>
            <a:ext cx="3743288" cy="759181"/>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46003" y="5351930"/>
            <a:ext cx="1214618" cy="427364"/>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8938" y="1531944"/>
            <a:ext cx="1741229" cy="1432301"/>
          </a:xfrm>
          <a:prstGeom prst="rect">
            <a:avLst/>
          </a:prstGeom>
        </p:spPr>
      </p:pic>
    </p:spTree>
    <p:extLst>
      <p:ext uri="{BB962C8B-B14F-4D97-AF65-F5344CB8AC3E}">
        <p14:creationId xmlns:p14="http://schemas.microsoft.com/office/powerpoint/2010/main" val="36057971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p:cNvSpPr>
          <p:nvPr/>
        </p:nvSpPr>
        <p:spPr bwMode="auto">
          <a:xfrm>
            <a:off x="258763" y="674688"/>
            <a:ext cx="1336675" cy="10858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sp>
        <p:nvSpPr>
          <p:cNvPr id="6146" name="Rectangle 2"/>
          <p:cNvSpPr>
            <a:spLocks/>
          </p:cNvSpPr>
          <p:nvPr/>
        </p:nvSpPr>
        <p:spPr bwMode="auto">
          <a:xfrm>
            <a:off x="0" y="0"/>
            <a:ext cx="9144000" cy="1241425"/>
          </a:xfrm>
          <a:prstGeom prst="rect">
            <a:avLst/>
          </a:prstGeom>
          <a:solidFill>
            <a:srgbClr val="92D050"/>
          </a:solidFill>
          <a:ln>
            <a:noFill/>
          </a:ln>
          <a:effectLst>
            <a:outerShdw blurRad="38100" dist="22999" dir="5400000" algn="ctr" rotWithShape="0">
              <a:schemeClr val="bg2">
                <a:alpha val="34999"/>
              </a:schemeClr>
            </a:outerShdw>
          </a:effectLst>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200">
              <a:solidFill>
                <a:srgbClr val="000000"/>
              </a:solidFill>
              <a:latin typeface="Gill Sans" charset="0"/>
              <a:sym typeface="Gill Sans" charset="0"/>
            </a:endParaRPr>
          </a:p>
        </p:txBody>
      </p:sp>
      <p:sp>
        <p:nvSpPr>
          <p:cNvPr id="8196" name="Rectangle 3"/>
          <p:cNvSpPr>
            <a:spLocks/>
          </p:cNvSpPr>
          <p:nvPr/>
        </p:nvSpPr>
        <p:spPr bwMode="auto">
          <a:xfrm>
            <a:off x="655638" y="234950"/>
            <a:ext cx="8013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800"/>
              </a:spcBef>
              <a:buClr>
                <a:srgbClr val="000000"/>
              </a:buClr>
              <a:buSzPct val="100000"/>
              <a:buFont typeface="Arial" charset="0"/>
              <a:buChar char="•"/>
              <a:defRPr sz="3200">
                <a:solidFill>
                  <a:schemeClr val="tx1"/>
                </a:solidFill>
                <a:latin typeface="Lucida Grande" charset="0"/>
                <a:ea typeface="ヒラギノ角ゴ ProN W3" charset="0"/>
                <a:cs typeface="ヒラギノ角ゴ ProN W3" charset="0"/>
                <a:sym typeface="Lucida Grande" charset="0"/>
              </a:defRPr>
            </a:lvl1pPr>
            <a:lvl2pPr marL="704850" indent="-285750">
              <a:spcBef>
                <a:spcPts val="700"/>
              </a:spcBef>
              <a:buClr>
                <a:srgbClr val="000000"/>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2pPr>
            <a:lvl3pPr marL="1104900" indent="-228600">
              <a:spcBef>
                <a:spcPts val="600"/>
              </a:spcBef>
              <a:buClr>
                <a:srgbClr val="000000"/>
              </a:buClr>
              <a:buSzPct val="100000"/>
              <a:buFont typeface="Arial" charset="0"/>
              <a:buChar char="•"/>
              <a:defRPr sz="2400">
                <a:solidFill>
                  <a:schemeClr val="tx1"/>
                </a:solidFill>
                <a:latin typeface="Lucida Grande" charset="0"/>
                <a:ea typeface="ヒラギノ角ゴ ProN W3" charset="0"/>
                <a:cs typeface="ヒラギノ角ゴ ProN W3" charset="0"/>
                <a:sym typeface="Lucida Grande" charset="0"/>
              </a:defRPr>
            </a:lvl3pPr>
            <a:lvl4pPr marL="15621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4pPr>
            <a:lvl5pPr marL="20193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9pPr>
          </a:lstStyle>
          <a:p>
            <a:pPr fontAlgn="base">
              <a:spcBef>
                <a:spcPct val="0"/>
              </a:spcBef>
              <a:spcAft>
                <a:spcPct val="0"/>
              </a:spcAft>
              <a:buClrTx/>
              <a:buSzTx/>
              <a:buFontTx/>
              <a:buNone/>
            </a:pPr>
            <a:r>
              <a:rPr lang="en-US" altLang="en-US" sz="4000" dirty="0">
                <a:solidFill>
                  <a:srgbClr val="00B0F0"/>
                </a:solidFill>
                <a:latin typeface="DigiGroteskNEF-Bold" pitchFamily="50" charset="0"/>
                <a:ea typeface="+mn-ea"/>
                <a:cs typeface="+mn-cs"/>
              </a:rPr>
              <a:t>Sustainable Atlanta’s </a:t>
            </a:r>
            <a:r>
              <a:rPr lang="en-US" altLang="en-US" sz="4000" dirty="0" smtClean="0">
                <a:solidFill>
                  <a:srgbClr val="00B0F0"/>
                </a:solidFill>
                <a:latin typeface="DigiGroteskNEF-Bold" pitchFamily="50" charset="0"/>
                <a:ea typeface="+mn-ea"/>
                <a:cs typeface="+mn-cs"/>
              </a:rPr>
              <a:t>Role Today</a:t>
            </a:r>
            <a:endParaRPr lang="en-US" altLang="en-US" sz="4000" dirty="0">
              <a:solidFill>
                <a:srgbClr val="00B0F0"/>
              </a:solidFill>
              <a:latin typeface="DigiGroteskNEF-Bold" pitchFamily="50" charset="0"/>
              <a:ea typeface="+mn-ea"/>
              <a:cs typeface="+mn-cs"/>
            </a:endParaRPr>
          </a:p>
        </p:txBody>
      </p:sp>
      <p:sp>
        <p:nvSpPr>
          <p:cNvPr id="6148" name="Rectangle 4"/>
          <p:cNvSpPr>
            <a:spLocks/>
          </p:cNvSpPr>
          <p:nvPr/>
        </p:nvSpPr>
        <p:spPr bwMode="auto">
          <a:xfrm>
            <a:off x="500063" y="1482725"/>
            <a:ext cx="7124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fontAlgn="base">
              <a:lnSpc>
                <a:spcPct val="150000"/>
              </a:lnSpc>
              <a:spcBef>
                <a:spcPct val="0"/>
              </a:spcBef>
              <a:spcAft>
                <a:spcPct val="0"/>
              </a:spcAft>
              <a:defRPr/>
            </a:pPr>
            <a:endParaRPr lang="en-US" sz="1800" dirty="0" smtClean="0">
              <a:solidFill>
                <a:srgbClr val="7F7F7F"/>
              </a:solidFill>
              <a:effectLst>
                <a:outerShdw blurRad="38100" dist="38100" dir="2700000" algn="tl">
                  <a:srgbClr val="C0C0C0"/>
                </a:outerShdw>
              </a:effectLst>
              <a:latin typeface="Lucida Grande" charset="0"/>
              <a:ea typeface="Lucida Grande" charset="0"/>
              <a:cs typeface="Lucida Grande" charset="0"/>
              <a:sym typeface="Lucida Grande" charset="0"/>
            </a:endParaRPr>
          </a:p>
        </p:txBody>
      </p:sp>
      <p:sp>
        <p:nvSpPr>
          <p:cNvPr id="2" name="Rectangle 1"/>
          <p:cNvSpPr/>
          <p:nvPr/>
        </p:nvSpPr>
        <p:spPr>
          <a:xfrm>
            <a:off x="487362" y="1482725"/>
            <a:ext cx="8169275" cy="4985980"/>
          </a:xfrm>
          <a:prstGeom prst="rect">
            <a:avLst/>
          </a:prstGeom>
        </p:spPr>
        <p:txBody>
          <a:bodyPr wrap="square">
            <a:spAutoFit/>
          </a:bodyPr>
          <a:lstStyle/>
          <a:p>
            <a:pPr fontAlgn="base">
              <a:spcBef>
                <a:spcPct val="0"/>
              </a:spcBef>
              <a:spcAft>
                <a:spcPct val="0"/>
              </a:spcAft>
              <a:defRPr/>
            </a:pPr>
            <a:r>
              <a:rPr lang="en-US" altLang="en-US" sz="2800" dirty="0" smtClean="0">
                <a:solidFill>
                  <a:srgbClr val="92D050"/>
                </a:solidFill>
                <a:latin typeface="DigiGroteskNEF-Bold" pitchFamily="50" charset="0"/>
                <a:ea typeface="Lucida Grande" charset="0"/>
                <a:cs typeface="Lucida Grande" charset="0"/>
              </a:rPr>
              <a:t>Our Mission</a:t>
            </a:r>
          </a:p>
          <a:p>
            <a:pPr fontAlgn="base">
              <a:spcBef>
                <a:spcPct val="0"/>
              </a:spcBef>
              <a:spcAft>
                <a:spcPct val="0"/>
              </a:spcAft>
              <a:defRPr/>
            </a:pPr>
            <a:r>
              <a:rPr lang="en-US" altLang="en-US" sz="2800" dirty="0" smtClean="0">
                <a:solidFill>
                  <a:srgbClr val="000000"/>
                </a:solidFill>
                <a:latin typeface="DigiGroteskNEF-Bold" pitchFamily="50" charset="0"/>
                <a:ea typeface="Lucida Grande" charset="0"/>
                <a:cs typeface="Lucida Grande" charset="0"/>
              </a:rPr>
              <a:t>Fostering </a:t>
            </a:r>
            <a:r>
              <a:rPr lang="en-US" altLang="en-US" sz="2800" dirty="0" smtClean="0">
                <a:solidFill>
                  <a:srgbClr val="000000"/>
                </a:solidFill>
                <a:latin typeface="DigiGroteskNEF-Bold" pitchFamily="50" charset="0"/>
                <a:ea typeface="Lucida Grande" charset="0"/>
                <a:cs typeface="Lucida Grande" charset="0"/>
              </a:rPr>
              <a:t>collaborative solutions that grow shared prosperity for our metro communities</a:t>
            </a:r>
          </a:p>
          <a:p>
            <a:pPr>
              <a:spcAft>
                <a:spcPts val="1200"/>
              </a:spcAft>
            </a:pPr>
            <a:endParaRPr lang="en-US" sz="2800" dirty="0" smtClean="0">
              <a:latin typeface="DigiGroteskNEF-Bold" pitchFamily="50" charset="0"/>
            </a:endParaRPr>
          </a:p>
          <a:p>
            <a:r>
              <a:rPr lang="en-US" sz="2800" dirty="0" smtClean="0">
                <a:solidFill>
                  <a:srgbClr val="92D050"/>
                </a:solidFill>
                <a:latin typeface="DigiGroteskNEF-Bold" pitchFamily="50" charset="0"/>
              </a:rPr>
              <a:t>Our Work</a:t>
            </a:r>
          </a:p>
          <a:p>
            <a:pPr>
              <a:spcAft>
                <a:spcPts val="1200"/>
              </a:spcAft>
            </a:pPr>
            <a:r>
              <a:rPr lang="en-US" sz="2800" dirty="0" smtClean="0">
                <a:latin typeface="DigiGroteskNEF-Bold" pitchFamily="50" charset="0"/>
              </a:rPr>
              <a:t>We bring together partners across the region to</a:t>
            </a:r>
            <a:endParaRPr lang="en-US" sz="2800" dirty="0">
              <a:latin typeface="DigiGroteskNEF-Bold" pitchFamily="50" charset="0"/>
            </a:endParaRPr>
          </a:p>
          <a:p>
            <a:pPr marL="1200150" indent="-457200">
              <a:buFont typeface="Arial" panose="020B0604020202020204" pitchFamily="34" charset="0"/>
              <a:buChar char="•"/>
            </a:pPr>
            <a:r>
              <a:rPr lang="en-US" sz="2800" dirty="0" smtClean="0">
                <a:latin typeface="DigiGroteskNEF-Bold" pitchFamily="50" charset="0"/>
              </a:rPr>
              <a:t>Inspire, educate and connect</a:t>
            </a:r>
            <a:endParaRPr lang="en-US" sz="2800" dirty="0">
              <a:latin typeface="DigiGroteskNEF-Bold" pitchFamily="50" charset="0"/>
            </a:endParaRPr>
          </a:p>
          <a:p>
            <a:pPr marL="1200150" indent="-457200">
              <a:buFont typeface="Arial" panose="020B0604020202020204" pitchFamily="34" charset="0"/>
              <a:buChar char="•"/>
            </a:pPr>
            <a:r>
              <a:rPr lang="en-US" sz="2800" dirty="0">
                <a:latin typeface="DigiGroteskNEF-Bold" pitchFamily="50" charset="0"/>
              </a:rPr>
              <a:t>Amplify our sustainability stories </a:t>
            </a:r>
          </a:p>
          <a:p>
            <a:pPr marL="1200150" indent="-457200">
              <a:buFont typeface="Arial" panose="020B0604020202020204" pitchFamily="34" charset="0"/>
              <a:buChar char="•"/>
            </a:pPr>
            <a:r>
              <a:rPr lang="en-US" sz="2800" dirty="0" smtClean="0">
                <a:latin typeface="DigiGroteskNEF-Bold" pitchFamily="50" charset="0"/>
              </a:rPr>
              <a:t>Engage </a:t>
            </a:r>
            <a:r>
              <a:rPr lang="en-US" sz="2800" dirty="0">
                <a:latin typeface="DigiGroteskNEF-Bold" pitchFamily="50" charset="0"/>
              </a:rPr>
              <a:t>a broader audience in </a:t>
            </a:r>
            <a:r>
              <a:rPr lang="en-US" sz="2800" dirty="0" smtClean="0">
                <a:latin typeface="DigiGroteskNEF-Bold" pitchFamily="50" charset="0"/>
              </a:rPr>
              <a:t>action</a:t>
            </a:r>
          </a:p>
          <a:p>
            <a:pPr marL="1200150" indent="-457200">
              <a:buFont typeface="Arial" panose="020B0604020202020204" pitchFamily="34" charset="0"/>
              <a:buChar char="•"/>
            </a:pPr>
            <a:r>
              <a:rPr lang="en-US" sz="2800" dirty="0" smtClean="0">
                <a:latin typeface="DigiGroteskNEF-Bold" pitchFamily="50" charset="0"/>
              </a:rPr>
              <a:t>Accelerate our progress</a:t>
            </a:r>
            <a:endParaRPr lang="en-US" sz="2800" dirty="0">
              <a:latin typeface="DigiGroteskNEF-Bold" pitchFamily="50" charset="0"/>
            </a:endParaRPr>
          </a:p>
          <a:p>
            <a:pPr marL="285750" indent="-285750" fontAlgn="base">
              <a:spcBef>
                <a:spcPct val="0"/>
              </a:spcBef>
              <a:spcAft>
                <a:spcPct val="0"/>
              </a:spcAft>
              <a:defRPr/>
            </a:pPr>
            <a:endParaRPr lang="en-US" altLang="en-US" dirty="0">
              <a:solidFill>
                <a:srgbClr val="000000"/>
              </a:solidFill>
              <a:latin typeface="Calibri" panose="020F0502020204030204" pitchFamily="34" charset="0"/>
              <a:ea typeface="Lucida Grande" charset="0"/>
              <a:cs typeface="Lucida Grande" charset="0"/>
            </a:endParaRPr>
          </a:p>
        </p:txBody>
      </p:sp>
    </p:spTree>
    <p:extLst>
      <p:ext uri="{BB962C8B-B14F-4D97-AF65-F5344CB8AC3E}">
        <p14:creationId xmlns:p14="http://schemas.microsoft.com/office/powerpoint/2010/main" val="35596137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199860" y="5021158"/>
            <a:ext cx="946298" cy="8373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ok Up Atlanta: Social Good In Atlanta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t="15548" b="61335"/>
          <a:stretch/>
        </p:blipFill>
        <p:spPr>
          <a:xfrm>
            <a:off x="0" y="3944680"/>
            <a:ext cx="9144000" cy="1137960"/>
          </a:xfrm>
          <a:prstGeom prst="rect">
            <a:avLst/>
          </a:prstGeom>
        </p:spPr>
      </p:pic>
      <p:pic>
        <p:nvPicPr>
          <p:cNvPr id="15" name="Picture 14" descr="Look Up Atlanta: Social Good In Atlanta - Mozilla Firefox">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t="14038" b="5830"/>
          <a:stretch/>
        </p:blipFill>
        <p:spPr>
          <a:xfrm>
            <a:off x="21179" y="0"/>
            <a:ext cx="9144000" cy="3944679"/>
          </a:xfrm>
          <a:prstGeom prst="rect">
            <a:avLst/>
          </a:prstGeom>
        </p:spPr>
      </p:pic>
      <p:pic>
        <p:nvPicPr>
          <p:cNvPr id="6" name="Content Placeholder 4"/>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14257" t="7208" r="16272" b="4240"/>
          <a:stretch/>
        </p:blipFill>
        <p:spPr>
          <a:xfrm>
            <a:off x="6709238" y="4226199"/>
            <a:ext cx="1627233" cy="2536183"/>
          </a:xfrm>
          <a:noFill/>
        </p:spPr>
      </p:pic>
      <p:pic>
        <p:nvPicPr>
          <p:cNvPr id="8" name="Picture 7" descr="wikipedia-logo.jpg"/>
          <p:cNvPicPr>
            <a:picLocks noChangeAspect="1"/>
          </p:cNvPicPr>
          <p:nvPr/>
        </p:nvPicPr>
        <p:blipFill>
          <a:blip r:embed="rId7" cstate="print"/>
          <a:stretch>
            <a:fillRect/>
          </a:stretch>
        </p:blipFill>
        <p:spPr>
          <a:xfrm>
            <a:off x="4173689" y="5418406"/>
            <a:ext cx="800100" cy="533400"/>
          </a:xfrm>
          <a:prstGeom prst="rect">
            <a:avLst/>
          </a:prstGeom>
        </p:spPr>
      </p:pic>
      <p:pic>
        <p:nvPicPr>
          <p:cNvPr id="9" name="Picture 8" descr="match_logo.jpg"/>
          <p:cNvPicPr>
            <a:picLocks noChangeAspect="1"/>
          </p:cNvPicPr>
          <p:nvPr/>
        </p:nvPicPr>
        <p:blipFill>
          <a:blip r:embed="rId8" cstate="print"/>
          <a:stretch>
            <a:fillRect/>
          </a:stretch>
        </p:blipFill>
        <p:spPr>
          <a:xfrm>
            <a:off x="3035136" y="6232562"/>
            <a:ext cx="1981200" cy="487046"/>
          </a:xfrm>
          <a:prstGeom prst="rect">
            <a:avLst/>
          </a:prstGeom>
        </p:spPr>
      </p:pic>
      <p:pic>
        <p:nvPicPr>
          <p:cNvPr id="10" name="Picture 9" descr="yelplogo.jpg"/>
          <p:cNvPicPr>
            <a:picLocks noChangeAspect="1"/>
          </p:cNvPicPr>
          <p:nvPr/>
        </p:nvPicPr>
        <p:blipFill>
          <a:blip r:embed="rId9" cstate="print"/>
          <a:stretch>
            <a:fillRect/>
          </a:stretch>
        </p:blipFill>
        <p:spPr>
          <a:xfrm>
            <a:off x="3010394" y="5405396"/>
            <a:ext cx="799172" cy="362387"/>
          </a:xfrm>
          <a:prstGeom prst="rect">
            <a:avLst/>
          </a:prstGeom>
        </p:spPr>
      </p:pic>
      <p:sp>
        <p:nvSpPr>
          <p:cNvPr id="11" name="TextBox 10"/>
          <p:cNvSpPr txBox="1"/>
          <p:nvPr/>
        </p:nvSpPr>
        <p:spPr>
          <a:xfrm>
            <a:off x="143495" y="5156859"/>
            <a:ext cx="2587830" cy="1569660"/>
          </a:xfrm>
          <a:prstGeom prst="rect">
            <a:avLst/>
          </a:prstGeom>
          <a:noFill/>
        </p:spPr>
        <p:txBody>
          <a:bodyPr wrap="square" rtlCol="0">
            <a:spAutoFit/>
          </a:bodyPr>
          <a:lstStyle/>
          <a:p>
            <a:r>
              <a:rPr lang="en-US" sz="2400" dirty="0" smtClean="0">
                <a:solidFill>
                  <a:srgbClr val="92D050"/>
                </a:solidFill>
                <a:latin typeface="DigiGroteskNEF-Bold" pitchFamily="50" charset="0"/>
              </a:rPr>
              <a:t>RECIPE FOR BUILDING SUSTAINABILITY MOVEMENT</a:t>
            </a:r>
            <a:endParaRPr lang="en-US" sz="2400" dirty="0">
              <a:solidFill>
                <a:srgbClr val="92D050"/>
              </a:solidFill>
              <a:latin typeface="DigiGroteskNEF-Bold" pitchFamily="50" charset="0"/>
            </a:endParaRPr>
          </a:p>
        </p:txBody>
      </p:sp>
      <p:sp>
        <p:nvSpPr>
          <p:cNvPr id="12" name="TextBox 11"/>
          <p:cNvSpPr txBox="1"/>
          <p:nvPr/>
        </p:nvSpPr>
        <p:spPr>
          <a:xfrm>
            <a:off x="3966357" y="5113606"/>
            <a:ext cx="1187534" cy="338554"/>
          </a:xfrm>
          <a:prstGeom prst="rect">
            <a:avLst/>
          </a:prstGeom>
          <a:noFill/>
        </p:spPr>
        <p:txBody>
          <a:bodyPr wrap="square" rtlCol="0">
            <a:spAutoFit/>
          </a:bodyPr>
          <a:lstStyle/>
          <a:p>
            <a:r>
              <a:rPr lang="en-US" sz="1600" b="1" dirty="0" smtClean="0">
                <a:latin typeface="DigiGroteskSEF-Light" pitchFamily="50" charset="0"/>
              </a:rPr>
              <a:t>+  one part</a:t>
            </a:r>
            <a:endParaRPr lang="en-US" sz="1600" b="1" dirty="0">
              <a:latin typeface="DigiGroteskSEF-Light" pitchFamily="50" charset="0"/>
            </a:endParaRPr>
          </a:p>
        </p:txBody>
      </p:sp>
      <p:sp>
        <p:nvSpPr>
          <p:cNvPr id="13" name="TextBox 12"/>
          <p:cNvSpPr txBox="1"/>
          <p:nvPr/>
        </p:nvSpPr>
        <p:spPr>
          <a:xfrm>
            <a:off x="2855822" y="5112663"/>
            <a:ext cx="1241165" cy="338554"/>
          </a:xfrm>
          <a:prstGeom prst="rect">
            <a:avLst/>
          </a:prstGeom>
          <a:noFill/>
        </p:spPr>
        <p:txBody>
          <a:bodyPr wrap="square" rtlCol="0">
            <a:spAutoFit/>
          </a:bodyPr>
          <a:lstStyle/>
          <a:p>
            <a:r>
              <a:rPr lang="en-US" sz="1600" b="1" dirty="0" smtClean="0">
                <a:latin typeface="DigiGroteskSEF-Light" pitchFamily="50" charset="0"/>
              </a:rPr>
              <a:t>Mix one part</a:t>
            </a:r>
            <a:endParaRPr lang="en-US" sz="1600" b="1" dirty="0">
              <a:latin typeface="DigiGroteskSEF-Light" pitchFamily="50" charset="0"/>
            </a:endParaRPr>
          </a:p>
        </p:txBody>
      </p:sp>
      <p:sp>
        <p:nvSpPr>
          <p:cNvPr id="16" name="TextBox 15"/>
          <p:cNvSpPr txBox="1"/>
          <p:nvPr/>
        </p:nvSpPr>
        <p:spPr>
          <a:xfrm>
            <a:off x="3339935" y="6003962"/>
            <a:ext cx="1315191" cy="369332"/>
          </a:xfrm>
          <a:prstGeom prst="rect">
            <a:avLst/>
          </a:prstGeom>
          <a:noFill/>
        </p:spPr>
        <p:txBody>
          <a:bodyPr wrap="square" rtlCol="0">
            <a:spAutoFit/>
          </a:bodyPr>
          <a:lstStyle/>
          <a:p>
            <a:r>
              <a:rPr lang="en-US" sz="1600" b="1" dirty="0" smtClean="0">
                <a:latin typeface="DigiGroteskSEF-Light" pitchFamily="50" charset="0"/>
              </a:rPr>
              <a:t>+   two </a:t>
            </a:r>
            <a:r>
              <a:rPr lang="en-US" b="1" dirty="0" smtClean="0">
                <a:latin typeface="DigiGroteskSEF-Light" pitchFamily="50" charset="0"/>
              </a:rPr>
              <a:t>parts</a:t>
            </a:r>
            <a:endParaRPr lang="en-US" sz="1600" b="1" dirty="0">
              <a:latin typeface="DigiGroteskSEF-Light" pitchFamily="50" charset="0"/>
            </a:endParaRPr>
          </a:p>
        </p:txBody>
      </p:sp>
      <p:sp>
        <p:nvSpPr>
          <p:cNvPr id="17" name="TextBox 16"/>
          <p:cNvSpPr txBox="1"/>
          <p:nvPr/>
        </p:nvSpPr>
        <p:spPr>
          <a:xfrm>
            <a:off x="5184081" y="6024772"/>
            <a:ext cx="533400" cy="584775"/>
          </a:xfrm>
          <a:prstGeom prst="rect">
            <a:avLst/>
          </a:prstGeom>
          <a:noFill/>
        </p:spPr>
        <p:txBody>
          <a:bodyPr wrap="square" rtlCol="0">
            <a:spAutoFit/>
          </a:bodyPr>
          <a:lstStyle/>
          <a:p>
            <a:r>
              <a:rPr lang="en-US" sz="3200" dirty="0" smtClean="0">
                <a:latin typeface="DigiGroteskNEF-Bold" pitchFamily="50" charset="0"/>
              </a:rPr>
              <a:t>=</a:t>
            </a:r>
            <a:endParaRPr lang="en-US" sz="3200" dirty="0">
              <a:latin typeface="DigiGroteskNEF-Bold" pitchFamily="50" charset="0"/>
            </a:endParaRPr>
          </a:p>
        </p:txBody>
      </p:sp>
      <p:sp>
        <p:nvSpPr>
          <p:cNvPr id="18" name="TextBox 17"/>
          <p:cNvSpPr txBox="1"/>
          <p:nvPr/>
        </p:nvSpPr>
        <p:spPr>
          <a:xfrm>
            <a:off x="5205349" y="5112663"/>
            <a:ext cx="1278578" cy="338554"/>
          </a:xfrm>
          <a:prstGeom prst="rect">
            <a:avLst/>
          </a:prstGeom>
          <a:noFill/>
        </p:spPr>
        <p:txBody>
          <a:bodyPr wrap="square" rtlCol="0">
            <a:spAutoFit/>
          </a:bodyPr>
          <a:lstStyle/>
          <a:p>
            <a:r>
              <a:rPr lang="en-US" sz="1600" b="1" dirty="0" smtClean="0">
                <a:latin typeface="DigiGroteskSEF-Light" pitchFamily="50" charset="0"/>
              </a:rPr>
              <a:t>+  one part</a:t>
            </a:r>
            <a:endParaRPr lang="en-US" sz="1600" b="1" dirty="0">
              <a:latin typeface="DigiGroteskSEF-Light" pitchFamily="50" charset="0"/>
            </a:endParaRPr>
          </a:p>
        </p:txBody>
      </p:sp>
      <p:pic>
        <p:nvPicPr>
          <p:cNvPr id="19" name="Picture 18" descr="YouTube_logo_standard_white.png"/>
          <p:cNvPicPr>
            <a:picLocks noChangeAspect="1"/>
          </p:cNvPicPr>
          <p:nvPr/>
        </p:nvPicPr>
        <p:blipFill>
          <a:blip r:embed="rId10" cstate="print"/>
          <a:stretch>
            <a:fillRect/>
          </a:stretch>
        </p:blipFill>
        <p:spPr>
          <a:xfrm>
            <a:off x="5260281" y="5417463"/>
            <a:ext cx="1028700" cy="446120"/>
          </a:xfrm>
          <a:prstGeom prst="rect">
            <a:avLst/>
          </a:prstGeom>
        </p:spPr>
      </p:pic>
    </p:spTree>
    <p:extLst>
      <p:ext uri="{BB962C8B-B14F-4D97-AF65-F5344CB8AC3E}">
        <p14:creationId xmlns:p14="http://schemas.microsoft.com/office/powerpoint/2010/main" val="368707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codistrict.jpg"/>
          <p:cNvPicPr>
            <a:picLocks noGrp="1" noChangeAspect="1"/>
          </p:cNvPicPr>
          <p:nvPr>
            <p:ph idx="1"/>
          </p:nvPr>
        </p:nvPicPr>
        <p:blipFill>
          <a:blip r:embed="rId3" cstate="print"/>
          <a:stretch>
            <a:fillRect/>
          </a:stretch>
        </p:blipFill>
        <p:spPr>
          <a:xfrm>
            <a:off x="0" y="0"/>
            <a:ext cx="9144000" cy="706581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3095237">
            <a:off x="1803588" y="1474788"/>
            <a:ext cx="4127500" cy="5715000"/>
          </a:xfrm>
          <a:prstGeom prst="rect">
            <a:avLst/>
          </a:prstGeom>
          <a:blipFill dpi="0" rotWithShape="1">
            <a:blip r:embed="rId3">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a:solidFill>
                <a:srgbClr val="FFFFFF"/>
              </a:solidFill>
              <a:sym typeface="Gill Sans" charset="0"/>
            </a:endParaRPr>
          </a:p>
        </p:txBody>
      </p:sp>
      <p:sp>
        <p:nvSpPr>
          <p:cNvPr id="8194" name="Rectangle 1"/>
          <p:cNvSpPr>
            <a:spLocks/>
          </p:cNvSpPr>
          <p:nvPr/>
        </p:nvSpPr>
        <p:spPr bwMode="auto">
          <a:xfrm>
            <a:off x="258763" y="674688"/>
            <a:ext cx="1336675" cy="10858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sp>
        <p:nvSpPr>
          <p:cNvPr id="6146" name="Rectangle 2"/>
          <p:cNvSpPr>
            <a:spLocks/>
          </p:cNvSpPr>
          <p:nvPr/>
        </p:nvSpPr>
        <p:spPr bwMode="auto">
          <a:xfrm>
            <a:off x="0" y="0"/>
            <a:ext cx="9144000" cy="1241425"/>
          </a:xfrm>
          <a:prstGeom prst="rect">
            <a:avLst/>
          </a:prstGeom>
          <a:solidFill>
            <a:srgbClr val="92D050"/>
          </a:solidFill>
          <a:ln>
            <a:noFill/>
          </a:ln>
          <a:effectLst>
            <a:outerShdw blurRad="38100" dist="22999" dir="5400000" algn="ctr" rotWithShape="0">
              <a:schemeClr val="bg2">
                <a:alpha val="34999"/>
              </a:schemeClr>
            </a:outerShdw>
          </a:effectLst>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200">
              <a:solidFill>
                <a:srgbClr val="000000"/>
              </a:solidFill>
              <a:latin typeface="Gill Sans" charset="0"/>
              <a:sym typeface="Gill Sans" charset="0"/>
            </a:endParaRPr>
          </a:p>
        </p:txBody>
      </p:sp>
      <p:sp>
        <p:nvSpPr>
          <p:cNvPr id="8196" name="Rectangle 3"/>
          <p:cNvSpPr>
            <a:spLocks/>
          </p:cNvSpPr>
          <p:nvPr/>
        </p:nvSpPr>
        <p:spPr bwMode="auto">
          <a:xfrm>
            <a:off x="439738" y="234950"/>
            <a:ext cx="8013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800"/>
              </a:spcBef>
              <a:buClr>
                <a:srgbClr val="000000"/>
              </a:buClr>
              <a:buSzPct val="100000"/>
              <a:buFont typeface="Arial" charset="0"/>
              <a:buChar char="•"/>
              <a:defRPr sz="3200">
                <a:solidFill>
                  <a:schemeClr val="tx1"/>
                </a:solidFill>
                <a:latin typeface="Lucida Grande" charset="0"/>
                <a:ea typeface="ヒラギノ角ゴ ProN W3" charset="0"/>
                <a:cs typeface="ヒラギノ角ゴ ProN W3" charset="0"/>
                <a:sym typeface="Lucida Grande" charset="0"/>
              </a:defRPr>
            </a:lvl1pPr>
            <a:lvl2pPr marL="704850" indent="-285750">
              <a:spcBef>
                <a:spcPts val="700"/>
              </a:spcBef>
              <a:buClr>
                <a:srgbClr val="000000"/>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2pPr>
            <a:lvl3pPr marL="1104900" indent="-228600">
              <a:spcBef>
                <a:spcPts val="600"/>
              </a:spcBef>
              <a:buClr>
                <a:srgbClr val="000000"/>
              </a:buClr>
              <a:buSzPct val="100000"/>
              <a:buFont typeface="Arial" charset="0"/>
              <a:buChar char="•"/>
              <a:defRPr sz="2400">
                <a:solidFill>
                  <a:schemeClr val="tx1"/>
                </a:solidFill>
                <a:latin typeface="Lucida Grande" charset="0"/>
                <a:ea typeface="ヒラギノ角ゴ ProN W3" charset="0"/>
                <a:cs typeface="ヒラギノ角ゴ ProN W3" charset="0"/>
                <a:sym typeface="Lucida Grande" charset="0"/>
              </a:defRPr>
            </a:lvl3pPr>
            <a:lvl4pPr marL="15621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4pPr>
            <a:lvl5pPr marL="20193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9pPr>
          </a:lstStyle>
          <a:p>
            <a:pPr fontAlgn="base">
              <a:spcBef>
                <a:spcPct val="0"/>
              </a:spcBef>
              <a:spcAft>
                <a:spcPct val="0"/>
              </a:spcAft>
              <a:buClrTx/>
              <a:buSzTx/>
              <a:buFontTx/>
              <a:buNone/>
            </a:pPr>
            <a:r>
              <a:rPr lang="en-US" altLang="en-US" sz="4000" dirty="0">
                <a:solidFill>
                  <a:srgbClr val="00B0F0"/>
                </a:solidFill>
                <a:latin typeface="DigiGroteskNEF-Bold" pitchFamily="50" charset="0"/>
                <a:ea typeface="+mn-ea"/>
                <a:cs typeface="+mn-cs"/>
              </a:rPr>
              <a:t>What are </a:t>
            </a:r>
            <a:r>
              <a:rPr lang="en-US" altLang="en-US" sz="4000" dirty="0" err="1" smtClean="0">
                <a:solidFill>
                  <a:srgbClr val="00B0F0"/>
                </a:solidFill>
                <a:latin typeface="DigiGroteskNEF-Bold" pitchFamily="50" charset="0"/>
                <a:ea typeface="+mn-ea"/>
                <a:cs typeface="+mn-cs"/>
              </a:rPr>
              <a:t>Ecodistricts</a:t>
            </a:r>
            <a:r>
              <a:rPr lang="en-US" altLang="en-US" sz="4000" dirty="0">
                <a:solidFill>
                  <a:srgbClr val="00B0F0"/>
                </a:solidFill>
                <a:latin typeface="DigiGroteskNEF-Bold" pitchFamily="50" charset="0"/>
                <a:ea typeface="+mn-ea"/>
                <a:cs typeface="+mn-cs"/>
              </a:rPr>
              <a:t>? </a:t>
            </a:r>
          </a:p>
        </p:txBody>
      </p:sp>
      <p:sp>
        <p:nvSpPr>
          <p:cNvPr id="6148" name="Rectangle 4"/>
          <p:cNvSpPr>
            <a:spLocks/>
          </p:cNvSpPr>
          <p:nvPr/>
        </p:nvSpPr>
        <p:spPr bwMode="auto">
          <a:xfrm>
            <a:off x="500063" y="1482725"/>
            <a:ext cx="7124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fontAlgn="base">
              <a:lnSpc>
                <a:spcPct val="150000"/>
              </a:lnSpc>
              <a:spcBef>
                <a:spcPct val="0"/>
              </a:spcBef>
              <a:spcAft>
                <a:spcPct val="0"/>
              </a:spcAft>
              <a:defRPr/>
            </a:pPr>
            <a:endParaRPr lang="en-US" sz="1800" dirty="0" smtClean="0">
              <a:solidFill>
                <a:srgbClr val="7F7F7F"/>
              </a:solidFill>
              <a:effectLst>
                <a:outerShdw blurRad="38100" dist="38100" dir="2700000" algn="tl">
                  <a:srgbClr val="C0C0C0"/>
                </a:outerShdw>
              </a:effectLst>
              <a:latin typeface="Lucida Grande" charset="0"/>
              <a:ea typeface="Lucida Grande" charset="0"/>
              <a:cs typeface="Lucida Grande" charset="0"/>
              <a:sym typeface="Lucida Grande" charset="0"/>
            </a:endParaRPr>
          </a:p>
        </p:txBody>
      </p:sp>
      <p:pic>
        <p:nvPicPr>
          <p:cNvPr id="8198" name="Picture 3" descr="P:\UDP\UDP General Folder\Images\UDP Database Images\SERA Project Images\USA\Oregon\Portland\PSU\PSU Workshop\IMG_48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1411288"/>
            <a:ext cx="256698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7_0511_PSU_A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9763" y="1682750"/>
            <a:ext cx="298291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cal.serapdx.com\library\Projects\UDP\UDP General Folder\Civic Ecology\Civic Ecology Images\Image 1_Recycling.jpg"/>
          <p:cNvPicPr>
            <a:picLocks noChangeAspect="1" noChangeArrowheads="1"/>
          </p:cNvPicPr>
          <p:nvPr/>
        </p:nvPicPr>
        <p:blipFill>
          <a:blip r:embed="rId6">
            <a:extLst>
              <a:ext uri="{28A0092B-C50C-407E-A947-70E740481C1C}">
                <a14:useLocalDpi xmlns:a14="http://schemas.microsoft.com/office/drawing/2010/main" val="0"/>
              </a:ext>
            </a:extLst>
          </a:blip>
          <a:srcRect r="27966"/>
          <a:stretch>
            <a:fillRect/>
          </a:stretch>
        </p:blipFill>
        <p:spPr bwMode="auto">
          <a:xfrm>
            <a:off x="4335010" y="3425825"/>
            <a:ext cx="23526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benw\Downloads\U_110131_N2719_ppoint11.jpg"/>
          <p:cNvPicPr>
            <a:picLocks noChangeAspect="1" noChangeArrowheads="1"/>
          </p:cNvPicPr>
          <p:nvPr/>
        </p:nvPicPr>
        <p:blipFill>
          <a:blip r:embed="rId7">
            <a:extLst>
              <a:ext uri="{28A0092B-C50C-407E-A947-70E740481C1C}">
                <a14:useLocalDpi xmlns:a14="http://schemas.microsoft.com/office/drawing/2010/main" val="0"/>
              </a:ext>
            </a:extLst>
          </a:blip>
          <a:srcRect l="10291" r="17291"/>
          <a:stretch>
            <a:fillRect/>
          </a:stretch>
        </p:blipFill>
        <p:spPr bwMode="auto">
          <a:xfrm>
            <a:off x="258763" y="4201662"/>
            <a:ext cx="38100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press.visitphilly.com/uploads/photos/1843_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423" y="2454275"/>
            <a:ext cx="142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7688" y="1411288"/>
            <a:ext cx="2256312" cy="5139869"/>
          </a:xfrm>
          <a:prstGeom prst="rect">
            <a:avLst/>
          </a:prstGeom>
          <a:noFill/>
        </p:spPr>
        <p:txBody>
          <a:bodyPr wrap="square" rtlCol="0">
            <a:spAutoFit/>
          </a:bodyPr>
          <a:lstStyle/>
          <a:p>
            <a:r>
              <a:rPr lang="en-US" sz="2000" b="1" dirty="0">
                <a:solidFill>
                  <a:srgbClr val="83C937"/>
                </a:solidFill>
                <a:latin typeface="DigiGroteskNEF-Bold" pitchFamily="50" charset="0"/>
                <a:sym typeface="Lucida Grande" charset="0"/>
              </a:rPr>
              <a:t>Other Leading </a:t>
            </a:r>
            <a:r>
              <a:rPr lang="en-US" sz="2000" b="1" dirty="0" err="1">
                <a:solidFill>
                  <a:srgbClr val="83C937"/>
                </a:solidFill>
                <a:latin typeface="DigiGroteskNEF-Bold" pitchFamily="50" charset="0"/>
                <a:sym typeface="Lucida Grande" charset="0"/>
              </a:rPr>
              <a:t>Ecodistrict</a:t>
            </a:r>
            <a:r>
              <a:rPr lang="en-US" sz="2000" b="1" dirty="0">
                <a:solidFill>
                  <a:srgbClr val="83C937"/>
                </a:solidFill>
                <a:latin typeface="DigiGroteskNEF-Bold" pitchFamily="50" charset="0"/>
                <a:sym typeface="Lucida Grande" charset="0"/>
              </a:rPr>
              <a:t> Cities</a:t>
            </a:r>
          </a:p>
          <a:p>
            <a:r>
              <a:rPr lang="en-US" dirty="0" smtClean="0">
                <a:latin typeface="DigiGroteskNEF-Light" pitchFamily="50" charset="0"/>
              </a:rPr>
              <a:t>San </a:t>
            </a:r>
            <a:r>
              <a:rPr lang="en-US" dirty="0" smtClean="0">
                <a:latin typeface="DigiGroteskNEF-Light" pitchFamily="50" charset="0"/>
              </a:rPr>
              <a:t>Francisco, CA</a:t>
            </a:r>
          </a:p>
          <a:p>
            <a:r>
              <a:rPr lang="en-US" dirty="0" smtClean="0">
                <a:latin typeface="DigiGroteskNEF-Light" pitchFamily="50" charset="0"/>
              </a:rPr>
              <a:t>Washington, DC</a:t>
            </a:r>
          </a:p>
          <a:p>
            <a:r>
              <a:rPr lang="en-US" dirty="0" smtClean="0">
                <a:latin typeface="DigiGroteskNEF-Light" pitchFamily="50" charset="0"/>
              </a:rPr>
              <a:t>Portland, OR</a:t>
            </a:r>
          </a:p>
          <a:p>
            <a:r>
              <a:rPr lang="en-US" dirty="0" smtClean="0">
                <a:latin typeface="DigiGroteskNEF-Light" pitchFamily="50" charset="0"/>
              </a:rPr>
              <a:t>Pittsburgh, PA</a:t>
            </a:r>
          </a:p>
          <a:p>
            <a:r>
              <a:rPr lang="en-US" dirty="0" smtClean="0">
                <a:latin typeface="DigiGroteskNEF-Light" pitchFamily="50" charset="0"/>
              </a:rPr>
              <a:t>Cleveland, </a:t>
            </a:r>
            <a:r>
              <a:rPr lang="en-US" dirty="0" smtClean="0">
                <a:latin typeface="DigiGroteskNEF-Light" pitchFamily="50" charset="0"/>
              </a:rPr>
              <a:t>OH</a:t>
            </a:r>
          </a:p>
          <a:p>
            <a:r>
              <a:rPr lang="en-US" dirty="0" smtClean="0">
                <a:latin typeface="DigiGroteskNEF-Light" pitchFamily="50" charset="0"/>
              </a:rPr>
              <a:t>Austin, TX</a:t>
            </a:r>
          </a:p>
          <a:p>
            <a:r>
              <a:rPr lang="en-US" dirty="0" smtClean="0">
                <a:latin typeface="DigiGroteskNEF-Light" pitchFamily="50" charset="0"/>
              </a:rPr>
              <a:t>Boston, MA</a:t>
            </a:r>
          </a:p>
          <a:p>
            <a:r>
              <a:rPr lang="en-US" dirty="0" smtClean="0">
                <a:latin typeface="DigiGroteskNEF-Light" pitchFamily="50" charset="0"/>
              </a:rPr>
              <a:t>Denver, CO</a:t>
            </a:r>
          </a:p>
          <a:p>
            <a:r>
              <a:rPr lang="en-US" dirty="0" smtClean="0">
                <a:latin typeface="DigiGroteskNEF-Light" pitchFamily="50" charset="0"/>
              </a:rPr>
              <a:t>Charleston, SC</a:t>
            </a:r>
          </a:p>
          <a:p>
            <a:r>
              <a:rPr lang="en-US" dirty="0" smtClean="0">
                <a:latin typeface="DigiGroteskNEF-Light" pitchFamily="50" charset="0"/>
              </a:rPr>
              <a:t>Orlando, FL</a:t>
            </a:r>
          </a:p>
          <a:p>
            <a:r>
              <a:rPr lang="en-US" dirty="0" smtClean="0">
                <a:latin typeface="DigiGroteskNEF-Light" pitchFamily="50" charset="0"/>
              </a:rPr>
              <a:t>San Diego, CA</a:t>
            </a:r>
          </a:p>
          <a:p>
            <a:r>
              <a:rPr lang="en-US" dirty="0" smtClean="0">
                <a:latin typeface="DigiGroteskNEF-Light" pitchFamily="50" charset="0"/>
              </a:rPr>
              <a:t>Burlington, VT</a:t>
            </a:r>
          </a:p>
          <a:p>
            <a:r>
              <a:rPr lang="en-US" dirty="0" smtClean="0">
                <a:latin typeface="DigiGroteskNEF-Light" pitchFamily="50" charset="0"/>
              </a:rPr>
              <a:t>Detroit, MI</a:t>
            </a:r>
          </a:p>
          <a:p>
            <a:r>
              <a:rPr lang="en-US" dirty="0" smtClean="0">
                <a:latin typeface="DigiGroteskNEF-Light" pitchFamily="50" charset="0"/>
              </a:rPr>
              <a:t>Vancouver, BC</a:t>
            </a:r>
            <a:endParaRPr lang="en-US" dirty="0" smtClean="0">
              <a:latin typeface="DigiGroteskNEF-Light" pitchFamily="50" charset="0"/>
            </a:endParaRPr>
          </a:p>
          <a:p>
            <a:endParaRPr lang="en-US" dirty="0" smtClean="0"/>
          </a:p>
          <a:p>
            <a:endParaRPr lang="en-US" dirty="0"/>
          </a:p>
        </p:txBody>
      </p:sp>
    </p:spTree>
    <p:extLst>
      <p:ext uri="{BB962C8B-B14F-4D97-AF65-F5344CB8AC3E}">
        <p14:creationId xmlns:p14="http://schemas.microsoft.com/office/powerpoint/2010/main" val="4114463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200"/>
                                  </p:stCondLst>
                                  <p:childTnLst>
                                    <p:set>
                                      <p:cBhvr>
                                        <p:cTn id="6" dur="1" fill="hold">
                                          <p:stCondLst>
                                            <p:cond delay="24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6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14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fld id="{73831D15-BC8C-4C69-988D-291A36705914}" type="slidenum">
              <a:rPr lang="en-US" altLang="en-US" sz="1200">
                <a:solidFill>
                  <a:srgbClr val="878787"/>
                </a:solidFill>
                <a:latin typeface="Lucida Grande" charset="0"/>
                <a:ea typeface="Lucida Grande" charset="0"/>
                <a:cs typeface="Lucida Grande" charset="0"/>
                <a:sym typeface="Lucida Grande" charset="0"/>
              </a:rPr>
              <a:pPr/>
              <a:t>7</a:t>
            </a:fld>
            <a:endParaRPr lang="en-US" altLang="en-US" sz="1200">
              <a:solidFill>
                <a:srgbClr val="878787"/>
              </a:solidFill>
              <a:latin typeface="Lucida Grande" charset="0"/>
              <a:ea typeface="Lucida Grande" charset="0"/>
              <a:cs typeface="Lucida Grande" charset="0"/>
              <a:sym typeface="Lucida Grande" charset="0"/>
            </a:endParaRPr>
          </a:p>
        </p:txBody>
      </p:sp>
      <p:pic>
        <p:nvPicPr>
          <p:cNvPr id="14340" name="Picture 4" descr="http://www.midtownatl.com/_files/images/cyclet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2743200"/>
            <a:ext cx="4135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http://www.midtownatl.com/_files/images/tree-well-adoption-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731169"/>
            <a:ext cx="4906962"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p:cNvSpPr>
          <p:nvPr/>
        </p:nvSpPr>
        <p:spPr bwMode="auto">
          <a:xfrm>
            <a:off x="388938" y="234950"/>
            <a:ext cx="8509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800"/>
              </a:spcBef>
              <a:buClr>
                <a:srgbClr val="000000"/>
              </a:buClr>
              <a:buSzPct val="100000"/>
              <a:buFont typeface="Arial" charset="0"/>
              <a:buChar char="•"/>
              <a:defRPr sz="3200">
                <a:solidFill>
                  <a:schemeClr val="tx1"/>
                </a:solidFill>
                <a:latin typeface="Lucida Grande" charset="0"/>
                <a:ea typeface="ヒラギノ角ゴ ProN W3" charset="0"/>
                <a:cs typeface="ヒラギノ角ゴ ProN W3" charset="0"/>
                <a:sym typeface="Lucida Grande" charset="0"/>
              </a:defRPr>
            </a:lvl1pPr>
            <a:lvl2pPr marL="704850" indent="-285750">
              <a:spcBef>
                <a:spcPts val="700"/>
              </a:spcBef>
              <a:buClr>
                <a:srgbClr val="000000"/>
              </a:buClr>
              <a:buSzPct val="100000"/>
              <a:buFont typeface="Arial" charset="0"/>
              <a:buChar char="–"/>
              <a:defRPr sz="2800">
                <a:solidFill>
                  <a:schemeClr val="tx1"/>
                </a:solidFill>
                <a:latin typeface="Lucida Grande" charset="0"/>
                <a:ea typeface="ヒラギノ角ゴ ProN W3" charset="0"/>
                <a:cs typeface="ヒラギノ角ゴ ProN W3" charset="0"/>
                <a:sym typeface="Lucida Grande" charset="0"/>
              </a:defRPr>
            </a:lvl2pPr>
            <a:lvl3pPr marL="1104900" indent="-228600">
              <a:spcBef>
                <a:spcPts val="600"/>
              </a:spcBef>
              <a:buClr>
                <a:srgbClr val="000000"/>
              </a:buClr>
              <a:buSzPct val="100000"/>
              <a:buFont typeface="Arial" charset="0"/>
              <a:buChar char="•"/>
              <a:defRPr sz="2400">
                <a:solidFill>
                  <a:schemeClr val="tx1"/>
                </a:solidFill>
                <a:latin typeface="Lucida Grande" charset="0"/>
                <a:ea typeface="ヒラギノ角ゴ ProN W3" charset="0"/>
                <a:cs typeface="ヒラギノ角ゴ ProN W3" charset="0"/>
                <a:sym typeface="Lucida Grande" charset="0"/>
              </a:defRPr>
            </a:lvl3pPr>
            <a:lvl4pPr marL="15621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4pPr>
            <a:lvl5pPr marL="2019300" indent="-228600">
              <a:spcBef>
                <a:spcPts val="500"/>
              </a:spcBef>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5pPr>
            <a:lvl6pPr marL="24765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6pPr>
            <a:lvl7pPr marL="29337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7pPr>
            <a:lvl8pPr marL="33909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8pPr>
            <a:lvl9pPr marL="3848100" indent="-228600" eaLnBrk="0" fontAlgn="base" hangingPunct="0">
              <a:spcBef>
                <a:spcPts val="500"/>
              </a:spcBef>
              <a:spcAft>
                <a:spcPct val="0"/>
              </a:spcAft>
              <a:buClr>
                <a:srgbClr val="000000"/>
              </a:buClr>
              <a:buSzPct val="100000"/>
              <a:buFont typeface="Arial" charset="0"/>
              <a:buChar char="»"/>
              <a:defRPr sz="2000">
                <a:solidFill>
                  <a:schemeClr val="tx1"/>
                </a:solidFill>
                <a:latin typeface="Lucida Grande" charset="0"/>
                <a:ea typeface="ヒラギノ角ゴ ProN W3" charset="0"/>
                <a:cs typeface="ヒラギノ角ゴ ProN W3" charset="0"/>
                <a:sym typeface="Lucida Grande" charset="0"/>
              </a:defRPr>
            </a:lvl9pPr>
          </a:lstStyle>
          <a:p>
            <a:pPr fontAlgn="base">
              <a:spcBef>
                <a:spcPct val="0"/>
              </a:spcBef>
              <a:spcAft>
                <a:spcPct val="0"/>
              </a:spcAft>
              <a:buClrTx/>
              <a:buSzTx/>
              <a:buFontTx/>
              <a:buNone/>
            </a:pPr>
            <a:r>
              <a:rPr lang="en-US" altLang="en-US" sz="3600" b="1" dirty="0" smtClean="0">
                <a:solidFill>
                  <a:srgbClr val="00B0F0"/>
                </a:solidFill>
                <a:ea typeface="Lucida Grande" charset="0"/>
                <a:cs typeface="Lucida Grande" charset="0"/>
              </a:rPr>
              <a:t>Midtown </a:t>
            </a:r>
            <a:r>
              <a:rPr lang="en-US" altLang="en-US" sz="3600" b="1" dirty="0" err="1" smtClean="0">
                <a:solidFill>
                  <a:srgbClr val="00B0F0"/>
                </a:solidFill>
                <a:ea typeface="Lucida Grande" charset="0"/>
                <a:cs typeface="Lucida Grande" charset="0"/>
              </a:rPr>
              <a:t>Greenprint</a:t>
            </a:r>
            <a:endParaRPr lang="en-US" altLang="en-US" sz="3600" b="1" dirty="0" smtClean="0">
              <a:solidFill>
                <a:srgbClr val="00B0F0"/>
              </a:solidFill>
              <a:ea typeface="Lucida Grande" charset="0"/>
              <a:cs typeface="Lucida Grande" charset="0"/>
            </a:endParaRPr>
          </a:p>
        </p:txBody>
      </p:sp>
      <p:sp>
        <p:nvSpPr>
          <p:cNvPr id="2" name="Rectangle 1"/>
          <p:cNvSpPr/>
          <p:nvPr/>
        </p:nvSpPr>
        <p:spPr bwMode="auto">
          <a:xfrm>
            <a:off x="201881" y="1116281"/>
            <a:ext cx="1603168" cy="614888"/>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bg1"/>
              </a:solidFill>
              <a:effectLst/>
              <a:latin typeface="Gill Sans" charset="0"/>
              <a:ea typeface="ヒラギノ角ゴ ProN W3" charset="0"/>
              <a:cs typeface="ヒラギノ角ゴ ProN W3" charset="0"/>
              <a:sym typeface="Gill Sans" charset="0"/>
            </a:endParaRPr>
          </a:p>
        </p:txBody>
      </p:sp>
      <p:sp>
        <p:nvSpPr>
          <p:cNvPr id="6" name="Rectangle 4"/>
          <p:cNvSpPr>
            <a:spLocks/>
          </p:cNvSpPr>
          <p:nvPr/>
        </p:nvSpPr>
        <p:spPr bwMode="auto">
          <a:xfrm>
            <a:off x="0" y="0"/>
            <a:ext cx="9144000" cy="1241425"/>
          </a:xfrm>
          <a:prstGeom prst="rect">
            <a:avLst/>
          </a:prstGeom>
          <a:solidFill>
            <a:srgbClr val="92D050"/>
          </a:solidFill>
          <a:ln>
            <a:noFill/>
          </a:ln>
          <a:effectLst>
            <a:outerShdw blurRad="38100" dist="22999" dir="5400000" algn="ctr" rotWithShape="0">
              <a:schemeClr val="bg2">
                <a:alpha val="34999"/>
              </a:schemeClr>
            </a:outerShdw>
          </a:effectLst>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200">
              <a:solidFill>
                <a:srgbClr val="000000"/>
              </a:solidFill>
              <a:latin typeface="Gill Sans" charset="0"/>
              <a:sym typeface="Gill Sans" charset="0"/>
            </a:endParaRPr>
          </a:p>
        </p:txBody>
      </p:sp>
      <p:sp>
        <p:nvSpPr>
          <p:cNvPr id="9" name="TextBox 8"/>
          <p:cNvSpPr txBox="1"/>
          <p:nvPr/>
        </p:nvSpPr>
        <p:spPr>
          <a:xfrm>
            <a:off x="332511" y="236252"/>
            <a:ext cx="8609611" cy="707886"/>
          </a:xfrm>
          <a:prstGeom prst="rect">
            <a:avLst/>
          </a:prstGeom>
          <a:noFill/>
        </p:spPr>
        <p:txBody>
          <a:bodyPr vert="horz" wrap="square" rtlCol="0">
            <a:spAutoFit/>
          </a:bodyPr>
          <a:lstStyle/>
          <a:p>
            <a:r>
              <a:rPr lang="en-US" sz="4000" dirty="0" smtClean="0">
                <a:solidFill>
                  <a:srgbClr val="00B0F0"/>
                </a:solidFill>
                <a:latin typeface="DigiGroteskNEF-Bold" pitchFamily="50" charset="0"/>
              </a:rPr>
              <a:t>Midtown Atlanta </a:t>
            </a:r>
            <a:r>
              <a:rPr lang="en-US" sz="4000" dirty="0" err="1" smtClean="0">
                <a:solidFill>
                  <a:srgbClr val="00B0F0"/>
                </a:solidFill>
                <a:latin typeface="DigiGroteskNEF-Bold" pitchFamily="50" charset="0"/>
              </a:rPr>
              <a:t>Greenprints</a:t>
            </a:r>
            <a:endParaRPr lang="en-US" sz="4000" dirty="0">
              <a:solidFill>
                <a:srgbClr val="00B0F0"/>
              </a:solidFill>
              <a:latin typeface="DigiGroteskNEF-Bold" pitchFamily="50" charset="0"/>
            </a:endParaRPr>
          </a:p>
        </p:txBody>
      </p:sp>
      <p:sp>
        <p:nvSpPr>
          <p:cNvPr id="10" name="TextBox 9"/>
          <p:cNvSpPr txBox="1"/>
          <p:nvPr/>
        </p:nvSpPr>
        <p:spPr>
          <a:xfrm>
            <a:off x="5187394" y="3324691"/>
            <a:ext cx="3956606" cy="2831544"/>
          </a:xfrm>
          <a:prstGeom prst="rect">
            <a:avLst/>
          </a:prstGeom>
          <a:noFill/>
        </p:spPr>
        <p:txBody>
          <a:bodyPr wrap="square" rtlCol="0">
            <a:spAutoFit/>
          </a:bodyPr>
          <a:lstStyle/>
          <a:p>
            <a:r>
              <a:rPr lang="en-US" sz="2400" b="1" dirty="0" err="1">
                <a:solidFill>
                  <a:srgbClr val="83C937"/>
                </a:solidFill>
                <a:latin typeface="DigiGroteskNEF-Bold" pitchFamily="50" charset="0"/>
                <a:sym typeface="Lucida Grande" charset="0"/>
              </a:rPr>
              <a:t>Ecodistrict</a:t>
            </a:r>
            <a:r>
              <a:rPr lang="en-US" sz="2400" b="1" dirty="0">
                <a:solidFill>
                  <a:srgbClr val="83C937"/>
                </a:solidFill>
                <a:latin typeface="DigiGroteskNEF-Bold" pitchFamily="50" charset="0"/>
                <a:sym typeface="Lucida Grande" charset="0"/>
              </a:rPr>
              <a:t> Priorities</a:t>
            </a:r>
            <a:endParaRPr lang="en-US" sz="2400" b="1" dirty="0">
              <a:solidFill>
                <a:srgbClr val="83C937"/>
              </a:solidFill>
              <a:latin typeface="DigiGroteskNEF-Bold" pitchFamily="50" charset="0"/>
              <a:sym typeface="Lucida Grande" charset="0"/>
            </a:endParaRPr>
          </a:p>
          <a:p>
            <a:endParaRPr lang="en-US" dirty="0"/>
          </a:p>
          <a:p>
            <a:r>
              <a:rPr lang="en-US" sz="2000" dirty="0" smtClean="0">
                <a:latin typeface="DigiGroteskNEF-Light" pitchFamily="50" charset="0"/>
              </a:rPr>
              <a:t>Building </a:t>
            </a:r>
            <a:r>
              <a:rPr lang="en-US" sz="2000" dirty="0" smtClean="0">
                <a:latin typeface="DigiGroteskNEF-Light" pitchFamily="50" charset="0"/>
              </a:rPr>
              <a:t>Energy/Water Efficiency Recycling</a:t>
            </a:r>
            <a:endParaRPr lang="en-US" sz="2000" dirty="0" smtClean="0">
              <a:latin typeface="DigiGroteskNEF-Light" pitchFamily="50" charset="0"/>
            </a:endParaRPr>
          </a:p>
          <a:p>
            <a:r>
              <a:rPr lang="en-US" sz="2000" dirty="0" smtClean="0">
                <a:latin typeface="DigiGroteskNEF-Light" pitchFamily="50" charset="0"/>
              </a:rPr>
              <a:t>Green Infrastructure</a:t>
            </a:r>
          </a:p>
          <a:p>
            <a:r>
              <a:rPr lang="en-US" sz="2000" dirty="0" smtClean="0">
                <a:latin typeface="DigiGroteskNEF-Light" pitchFamily="50" charset="0"/>
              </a:rPr>
              <a:t>Parks + </a:t>
            </a:r>
            <a:r>
              <a:rPr lang="en-US" sz="2000" dirty="0" err="1" smtClean="0">
                <a:latin typeface="DigiGroteskNEF-Light" pitchFamily="50" charset="0"/>
              </a:rPr>
              <a:t>Greenspace</a:t>
            </a:r>
            <a:endParaRPr lang="en-US" sz="2000" dirty="0" smtClean="0">
              <a:latin typeface="DigiGroteskNEF-Light" pitchFamily="50" charset="0"/>
            </a:endParaRPr>
          </a:p>
          <a:p>
            <a:r>
              <a:rPr lang="en-US" sz="2000" dirty="0" smtClean="0">
                <a:latin typeface="DigiGroteskNEF-Light" pitchFamily="50" charset="0"/>
              </a:rPr>
              <a:t>Transportation</a:t>
            </a:r>
          </a:p>
          <a:p>
            <a:endParaRPr lang="en-US" dirty="0" smtClean="0"/>
          </a:p>
          <a:p>
            <a:endParaRPr lang="en-US" dirty="0"/>
          </a:p>
        </p:txBody>
      </p:sp>
    </p:spTree>
    <p:extLst>
      <p:ext uri="{BB962C8B-B14F-4D97-AF65-F5344CB8AC3E}">
        <p14:creationId xmlns:p14="http://schemas.microsoft.com/office/powerpoint/2010/main" val="33317010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258763" y="674688"/>
            <a:ext cx="1336675" cy="10858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pic>
        <p:nvPicPr>
          <p:cNvPr id="16387" name="Picture 15" descr="http://www.popcitymedia.com/galleries/development/issue276/evolve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6918325"/>
            <a:ext cx="22939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24194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2511" y="236252"/>
            <a:ext cx="8609611" cy="707886"/>
          </a:xfrm>
          <a:prstGeom prst="rect">
            <a:avLst/>
          </a:prstGeom>
          <a:noFill/>
        </p:spPr>
        <p:txBody>
          <a:bodyPr vert="horz" wrap="square" rtlCol="0">
            <a:spAutoFit/>
          </a:bodyPr>
          <a:lstStyle/>
          <a:p>
            <a:r>
              <a:rPr lang="en-US" sz="4000" dirty="0">
                <a:solidFill>
                  <a:srgbClr val="00B0F0"/>
                </a:solidFill>
                <a:latin typeface="DigiGroteskNEF-Bold" pitchFamily="50" charset="0"/>
              </a:rPr>
              <a:t>Greater Atlanta </a:t>
            </a:r>
            <a:r>
              <a:rPr lang="en-US" sz="4000" dirty="0" err="1">
                <a:solidFill>
                  <a:srgbClr val="00B0F0"/>
                </a:solidFill>
                <a:latin typeface="DigiGroteskNEF-Bold" pitchFamily="50" charset="0"/>
              </a:rPr>
              <a:t>Ecodistrict</a:t>
            </a:r>
            <a:r>
              <a:rPr lang="en-US" sz="4000" dirty="0">
                <a:solidFill>
                  <a:srgbClr val="00B0F0"/>
                </a:solidFill>
                <a:latin typeface="DigiGroteskNEF-Bold" pitchFamily="50" charset="0"/>
              </a:rPr>
              <a:t> Initiative</a:t>
            </a:r>
          </a:p>
        </p:txBody>
      </p:sp>
      <p:pic>
        <p:nvPicPr>
          <p:cNvPr id="8" name="Picture 7" descr="SA-roles-5.jpg"/>
          <p:cNvPicPr>
            <a:picLocks noChangeAspect="1"/>
          </p:cNvPicPr>
          <p:nvPr/>
        </p:nvPicPr>
        <p:blipFill>
          <a:blip r:embed="rId4" cstate="print"/>
          <a:srcRect l="15000" t="4444" r="15000" b="4444"/>
          <a:stretch>
            <a:fillRect/>
          </a:stretch>
        </p:blipFill>
        <p:spPr>
          <a:xfrm>
            <a:off x="0" y="1325071"/>
            <a:ext cx="4880759" cy="4764550"/>
          </a:xfrm>
          <a:prstGeom prst="rect">
            <a:avLst/>
          </a:prstGeom>
        </p:spPr>
      </p:pic>
      <p:sp>
        <p:nvSpPr>
          <p:cNvPr id="9" name="Oval 8"/>
          <p:cNvSpPr/>
          <p:nvPr/>
        </p:nvSpPr>
        <p:spPr>
          <a:xfrm>
            <a:off x="5641842" y="3098800"/>
            <a:ext cx="2401188" cy="2266022"/>
          </a:xfrm>
          <a:prstGeom prst="ellipse">
            <a:avLst/>
          </a:prstGeom>
          <a:solidFill>
            <a:srgbClr val="00B0F0">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extBox 9"/>
          <p:cNvSpPr txBox="1"/>
          <p:nvPr/>
        </p:nvSpPr>
        <p:spPr>
          <a:xfrm>
            <a:off x="5776681" y="3045012"/>
            <a:ext cx="2057400" cy="2123658"/>
          </a:xfrm>
          <a:prstGeom prst="rect">
            <a:avLst/>
          </a:prstGeom>
          <a:noFill/>
        </p:spPr>
        <p:txBody>
          <a:bodyPr wrap="square" rtlCol="0">
            <a:spAutoFit/>
          </a:bodyPr>
          <a:lstStyle/>
          <a:p>
            <a:pPr algn="ctr"/>
            <a:r>
              <a:rPr lang="en-US" sz="2400" b="1" dirty="0" smtClean="0">
                <a:solidFill>
                  <a:schemeClr val="bg1"/>
                </a:solidFill>
                <a:latin typeface="Clarendon LT Std Light" pitchFamily="18" charset="0"/>
              </a:rPr>
              <a:t>2014</a:t>
            </a:r>
            <a:endParaRPr lang="en-US" sz="2000" b="1" dirty="0" smtClean="0">
              <a:solidFill>
                <a:schemeClr val="bg1"/>
              </a:solidFill>
              <a:latin typeface="Clarendon LT Std Light" pitchFamily="18" charset="0"/>
            </a:endParaRPr>
          </a:p>
          <a:p>
            <a:pPr algn="ctr"/>
            <a:r>
              <a:rPr lang="en-US" dirty="0" smtClean="0">
                <a:latin typeface="DigiGroteskNEF-Bold" pitchFamily="50" charset="0"/>
              </a:rPr>
              <a:t>Beta testing model in university, urban residential + suburban town center settings</a:t>
            </a:r>
          </a:p>
        </p:txBody>
      </p:sp>
      <p:sp>
        <p:nvSpPr>
          <p:cNvPr id="11" name="Oval 10"/>
          <p:cNvSpPr/>
          <p:nvPr/>
        </p:nvSpPr>
        <p:spPr>
          <a:xfrm>
            <a:off x="7086716" y="1541761"/>
            <a:ext cx="2205905" cy="2081731"/>
          </a:xfrm>
          <a:prstGeom prst="ellipse">
            <a:avLst/>
          </a:prstGeom>
          <a:solidFill>
            <a:srgbClr val="FFFF00">
              <a:alpha val="8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TextBox 11"/>
          <p:cNvSpPr txBox="1"/>
          <p:nvPr/>
        </p:nvSpPr>
        <p:spPr>
          <a:xfrm>
            <a:off x="7078255" y="1671800"/>
            <a:ext cx="2057400" cy="1938992"/>
          </a:xfrm>
          <a:prstGeom prst="rect">
            <a:avLst/>
          </a:prstGeom>
          <a:noFill/>
        </p:spPr>
        <p:txBody>
          <a:bodyPr wrap="square" rtlCol="0">
            <a:spAutoFit/>
          </a:bodyPr>
          <a:lstStyle/>
          <a:p>
            <a:pPr algn="ctr"/>
            <a:r>
              <a:rPr lang="en-US" sz="2000" b="1" dirty="0" smtClean="0">
                <a:latin typeface="Clarendon LT Std Light" pitchFamily="18" charset="0"/>
              </a:rPr>
              <a:t>2015</a:t>
            </a:r>
            <a:endParaRPr lang="en-US" b="1" dirty="0" smtClean="0">
              <a:latin typeface="Clarendon LT Std Light" pitchFamily="18" charset="0"/>
            </a:endParaRPr>
          </a:p>
          <a:p>
            <a:pPr marL="117475" indent="-117475" algn="ctr"/>
            <a:r>
              <a:rPr lang="en-US" sz="2000" dirty="0" smtClean="0">
                <a:solidFill>
                  <a:srgbClr val="00B0F0"/>
                </a:solidFill>
                <a:latin typeface="DigiGroteskNEF-Bold" pitchFamily="50" charset="0"/>
              </a:rPr>
              <a:t>Building first robust metro network of </a:t>
            </a:r>
            <a:r>
              <a:rPr lang="en-US" sz="2000" dirty="0" err="1" smtClean="0">
                <a:solidFill>
                  <a:srgbClr val="00B0F0"/>
                </a:solidFill>
                <a:latin typeface="DigiGroteskNEF-Bold" pitchFamily="50" charset="0"/>
              </a:rPr>
              <a:t>Ecodistricts</a:t>
            </a:r>
            <a:r>
              <a:rPr lang="en-US" sz="2000" dirty="0" smtClean="0">
                <a:solidFill>
                  <a:srgbClr val="00B0F0"/>
                </a:solidFill>
                <a:latin typeface="DigiGroteskNEF-Bold" pitchFamily="50" charset="0"/>
              </a:rPr>
              <a:t> in U.S.</a:t>
            </a:r>
          </a:p>
        </p:txBody>
      </p:sp>
      <p:sp>
        <p:nvSpPr>
          <p:cNvPr id="13" name="Oval 12"/>
          <p:cNvSpPr/>
          <p:nvPr/>
        </p:nvSpPr>
        <p:spPr>
          <a:xfrm>
            <a:off x="4108534" y="4432576"/>
            <a:ext cx="2018632" cy="19050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extBox 13"/>
          <p:cNvSpPr txBox="1"/>
          <p:nvPr/>
        </p:nvSpPr>
        <p:spPr>
          <a:xfrm>
            <a:off x="4328630" y="4406622"/>
            <a:ext cx="1614969" cy="1846659"/>
          </a:xfrm>
          <a:prstGeom prst="rect">
            <a:avLst/>
          </a:prstGeom>
          <a:noFill/>
        </p:spPr>
        <p:txBody>
          <a:bodyPr wrap="square" rtlCol="0">
            <a:spAutoFit/>
          </a:bodyPr>
          <a:lstStyle/>
          <a:p>
            <a:pPr algn="ctr"/>
            <a:r>
              <a:rPr lang="en-US" sz="2400" b="1" dirty="0">
                <a:solidFill>
                  <a:schemeClr val="bg1"/>
                </a:solidFill>
                <a:latin typeface="Clarendon LT Std Light" pitchFamily="18" charset="0"/>
              </a:rPr>
              <a:t>2012-3</a:t>
            </a:r>
          </a:p>
          <a:p>
            <a:pPr algn="ctr"/>
            <a:r>
              <a:rPr lang="en-US" dirty="0">
                <a:latin typeface="DigiGroteskNEF-Bold" pitchFamily="50" charset="0"/>
              </a:rPr>
              <a:t>Midtown pilot</a:t>
            </a:r>
          </a:p>
          <a:p>
            <a:pPr algn="ctr"/>
            <a:r>
              <a:rPr lang="en-US" dirty="0">
                <a:latin typeface="DigiGroteskNEF-Bold" pitchFamily="50" charset="0"/>
              </a:rPr>
              <a:t>Task Force</a:t>
            </a:r>
          </a:p>
          <a:p>
            <a:pPr algn="ctr"/>
            <a:r>
              <a:rPr lang="en-US" dirty="0">
                <a:latin typeface="DigiGroteskNEF-Bold" pitchFamily="50" charset="0"/>
              </a:rPr>
              <a:t>Building Partnerships</a:t>
            </a:r>
          </a:p>
        </p:txBody>
      </p:sp>
      <p:sp>
        <p:nvSpPr>
          <p:cNvPr id="15" name="Rectangle 14"/>
          <p:cNvSpPr/>
          <p:nvPr/>
        </p:nvSpPr>
        <p:spPr>
          <a:xfrm>
            <a:off x="8526483" y="6483932"/>
            <a:ext cx="308759" cy="32063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190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258763" y="674688"/>
            <a:ext cx="1336675" cy="10858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3200">
                <a:solidFill>
                  <a:srgbClr val="000000"/>
                </a:solidFill>
                <a:latin typeface="Gill Sans" charset="0"/>
                <a:ea typeface="ヒラギノ角ゴ ProN W3" charset="0"/>
                <a:cs typeface="ヒラギノ角ゴ ProN W3" charset="0"/>
                <a:sym typeface="Gill Sans" charset="0"/>
              </a:defRPr>
            </a:lvl1pPr>
            <a:lvl2pPr marL="742950" indent="-285750">
              <a:defRPr sz="3200">
                <a:solidFill>
                  <a:srgbClr val="000000"/>
                </a:solidFill>
                <a:latin typeface="Gill Sans" charset="0"/>
                <a:ea typeface="ヒラギノ角ゴ ProN W3" charset="0"/>
                <a:cs typeface="ヒラギノ角ゴ ProN W3" charset="0"/>
                <a:sym typeface="Gill Sans" charset="0"/>
              </a:defRPr>
            </a:lvl2pPr>
            <a:lvl3pPr marL="1143000" indent="-228600">
              <a:defRPr sz="3200">
                <a:solidFill>
                  <a:srgbClr val="000000"/>
                </a:solidFill>
                <a:latin typeface="Gill Sans" charset="0"/>
                <a:ea typeface="ヒラギノ角ゴ ProN W3" charset="0"/>
                <a:cs typeface="ヒラギノ角ゴ ProN W3" charset="0"/>
                <a:sym typeface="Gill Sans" charset="0"/>
              </a:defRPr>
            </a:lvl3pPr>
            <a:lvl4pPr marL="1600200" indent="-228600">
              <a:defRPr sz="3200">
                <a:solidFill>
                  <a:srgbClr val="000000"/>
                </a:solidFill>
                <a:latin typeface="Gill Sans" charset="0"/>
                <a:ea typeface="ヒラギノ角ゴ ProN W3" charset="0"/>
                <a:cs typeface="ヒラギノ角ゴ ProN W3" charset="0"/>
                <a:sym typeface="Gill Sans" charset="0"/>
              </a:defRPr>
            </a:lvl4pPr>
            <a:lvl5pPr marL="2057400" indent="-22860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algn="ctr" fontAlgn="base">
              <a:spcBef>
                <a:spcPct val="0"/>
              </a:spcBef>
              <a:spcAft>
                <a:spcPct val="0"/>
              </a:spcAft>
            </a:pPr>
            <a:endParaRPr lang="en-US" altLang="en-US" smtClean="0"/>
          </a:p>
        </p:txBody>
      </p:sp>
      <p:pic>
        <p:nvPicPr>
          <p:cNvPr id="16387" name="Picture 15" descr="http://www.popcitymedia.com/galleries/development/issue276/evolve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6918325"/>
            <a:ext cx="22939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834388" y="1018831"/>
            <a:ext cx="6934200" cy="460533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612619" y="1368425"/>
            <a:ext cx="2743200" cy="18224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0"/>
            <a:ext cx="9144000" cy="124194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5975" y="236252"/>
            <a:ext cx="8251541" cy="707886"/>
          </a:xfrm>
          <a:prstGeom prst="rect">
            <a:avLst/>
          </a:prstGeom>
          <a:noFill/>
        </p:spPr>
        <p:txBody>
          <a:bodyPr vert="horz" wrap="square" rtlCol="0">
            <a:spAutoFit/>
          </a:bodyPr>
          <a:lstStyle/>
          <a:p>
            <a:r>
              <a:rPr lang="en-US" sz="4000" dirty="0">
                <a:solidFill>
                  <a:srgbClr val="00B0F0"/>
                </a:solidFill>
                <a:latin typeface="DigiGroteskNEF-Bold" pitchFamily="50" charset="0"/>
              </a:rPr>
              <a:t>Civic </a:t>
            </a:r>
            <a:r>
              <a:rPr lang="en-US" sz="4000" dirty="0" smtClean="0">
                <a:solidFill>
                  <a:srgbClr val="00B0F0"/>
                </a:solidFill>
                <a:latin typeface="DigiGroteskNEF-Bold" pitchFamily="50" charset="0"/>
              </a:rPr>
              <a:t>Ecology – District as a System</a:t>
            </a:r>
            <a:endParaRPr lang="en-US" sz="4000" dirty="0">
              <a:solidFill>
                <a:srgbClr val="00B0F0"/>
              </a:solidFill>
              <a:latin typeface="DigiGroteskNEF-Bold" pitchFamily="50" charset="0"/>
            </a:endParaRPr>
          </a:p>
        </p:txBody>
      </p:sp>
    </p:spTree>
    <p:extLst>
      <p:ext uri="{BB962C8B-B14F-4D97-AF65-F5344CB8AC3E}">
        <p14:creationId xmlns:p14="http://schemas.microsoft.com/office/powerpoint/2010/main" val="7199719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5458</TotalTime>
  <Words>1275</Words>
  <Application>Microsoft Office PowerPoint</Application>
  <PresentationFormat>On-screen Show (4:3)</PresentationFormat>
  <Paragraphs>212</Paragraphs>
  <Slides>10</Slides>
  <Notes>9</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1_Office Theme</vt:lpstr>
      <vt:lpstr>Default - Title and Content</vt:lpstr>
      <vt:lpstr>1_Default - Title and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dc:creator>
  <cp:lastModifiedBy>admin</cp:lastModifiedBy>
  <cp:revision>192</cp:revision>
  <dcterms:created xsi:type="dcterms:W3CDTF">2014-01-29T19:01:47Z</dcterms:created>
  <dcterms:modified xsi:type="dcterms:W3CDTF">2014-05-07T02:35:00Z</dcterms:modified>
</cp:coreProperties>
</file>